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300" r:id="rId4"/>
    <p:sldId id="306" r:id="rId5"/>
    <p:sldId id="299" r:id="rId6"/>
    <p:sldId id="292" r:id="rId7"/>
    <p:sldId id="258" r:id="rId8"/>
    <p:sldId id="261" r:id="rId9"/>
    <p:sldId id="262" r:id="rId10"/>
    <p:sldId id="307" r:id="rId11"/>
    <p:sldId id="301" r:id="rId12"/>
    <p:sldId id="302" r:id="rId13"/>
    <p:sldId id="303" r:id="rId14"/>
    <p:sldId id="304" r:id="rId15"/>
    <p:sldId id="305" r:id="rId16"/>
    <p:sldId id="263" r:id="rId17"/>
    <p:sldId id="274" r:id="rId18"/>
    <p:sldId id="264" r:id="rId19"/>
    <p:sldId id="287" r:id="rId20"/>
    <p:sldId id="315" r:id="rId21"/>
    <p:sldId id="282" r:id="rId22"/>
    <p:sldId id="284" r:id="rId23"/>
    <p:sldId id="285" r:id="rId24"/>
    <p:sldId id="286" r:id="rId25"/>
    <p:sldId id="265" r:id="rId26"/>
    <p:sldId id="275" r:id="rId27"/>
    <p:sldId id="308" r:id="rId28"/>
    <p:sldId id="309" r:id="rId29"/>
    <p:sldId id="310" r:id="rId30"/>
    <p:sldId id="266" r:id="rId31"/>
    <p:sldId id="316" r:id="rId32"/>
    <p:sldId id="317" r:id="rId33"/>
    <p:sldId id="281" r:id="rId34"/>
    <p:sldId id="267" r:id="rId35"/>
    <p:sldId id="283" r:id="rId36"/>
    <p:sldId id="289" r:id="rId37"/>
    <p:sldId id="290" r:id="rId38"/>
    <p:sldId id="268" r:id="rId39"/>
    <p:sldId id="311" r:id="rId40"/>
    <p:sldId id="313" r:id="rId41"/>
    <p:sldId id="276" r:id="rId42"/>
    <p:sldId id="278" r:id="rId43"/>
    <p:sldId id="279" r:id="rId44"/>
    <p:sldId id="314" r:id="rId45"/>
    <p:sldId id="270" r:id="rId46"/>
    <p:sldId id="260" r:id="rId47"/>
  </p:sldIdLst>
  <p:sldSz cx="9144000" cy="6858000" type="screen4x3"/>
  <p:notesSz cx="6805613" cy="99393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774"/>
  </p:normalViewPr>
  <p:slideViewPr>
    <p:cSldViewPr>
      <p:cViewPr varScale="1">
        <p:scale>
          <a:sx n="101" d="100"/>
          <a:sy n="101" d="100"/>
        </p:scale>
        <p:origin x="282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F5BE1-C053-4278-BA23-A677FD72FEA8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07C2F-B50A-46AD-8AC7-6BEB0E34B2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141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3DE05-F991-4922-96B7-707A80C9D473}" type="datetimeFigureOut">
              <a:rPr lang="pl-PL" smtClean="0"/>
              <a:t>16.04.2021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76D88-557C-4DCC-8908-2729DAE59B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1289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1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61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85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1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24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4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64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60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325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67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0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9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19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454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514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18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04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44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422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408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0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7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57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927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98240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1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85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5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83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71576"/>
      </p:ext>
    </p:extLst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654878"/>
      </p:ext>
    </p:extLst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109312"/>
      </p:ext>
    </p:extLst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60978"/>
      </p:ext>
    </p:extLst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144621"/>
      </p:ext>
    </p:extLst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5228946"/>
      </p:ext>
    </p:extLst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404312"/>
      </p:ext>
    </p:extLst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406701"/>
      </p:ext>
    </p:extLst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560330"/>
      </p:ext>
    </p:extLst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023267"/>
      </p:ext>
    </p:extLst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389416"/>
      </p:ext>
    </p:extLst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5B7B3-D111-4744-B496-33725355A2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3705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53" y="235483"/>
            <a:ext cx="4518248" cy="1290771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</a:t>
            </a:fld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543173" cy="456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017969"/>
      </p:ext>
    </p:extLst>
  </p:cSld>
  <p:clrMapOvr>
    <a:masterClrMapping/>
  </p:clrMapOvr>
  <p:transition spd="slow">
    <p:strip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10</a:t>
            </a:fld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Moduły dodatkowe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051720" y="1109263"/>
            <a:ext cx="59766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DocuOffice</a:t>
            </a:r>
            <a:r>
              <a:rPr lang="pl-PL" sz="1600" dirty="0"/>
              <a:t> - Możliwość skanowania do formatów edytowalnych m.in. </a:t>
            </a:r>
            <a:r>
              <a:rPr lang="pl-PL" sz="1600" b="1" dirty="0"/>
              <a:t>Word, Excel , PowerPoint, … </a:t>
            </a:r>
            <a:r>
              <a:rPr lang="pl-PL" sz="1600" dirty="0"/>
              <a:t>i wysyłanie prac na e-mail bądź do folderu sieciowego zalogowanego użytkownika. </a:t>
            </a:r>
          </a:p>
          <a:p>
            <a:endParaRPr lang="pl-PL" sz="16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09263"/>
            <a:ext cx="1580400" cy="8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6" y="2281107"/>
            <a:ext cx="1580400" cy="8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Prostokąt 18"/>
          <p:cNvSpPr/>
          <p:nvPr/>
        </p:nvSpPr>
        <p:spPr>
          <a:xfrm>
            <a:off x="2160641" y="2209297"/>
            <a:ext cx="58677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DocuBarcode</a:t>
            </a:r>
            <a:r>
              <a:rPr lang="pl-PL" sz="1600" dirty="0"/>
              <a:t> – skanowanie dokumentów z rozpoznawaniem kodu kreskowego. Kod kreskowy jako rozdzielnik stron i zapisany do nazwy pliku.</a:t>
            </a:r>
          </a:p>
          <a:p>
            <a:endParaRPr lang="pl-PL" sz="1400" dirty="0"/>
          </a:p>
        </p:txBody>
      </p:sp>
      <p:pic>
        <p:nvPicPr>
          <p:cNvPr id="1026" name="Picture 2" descr="E:\094324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6" y="3474852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94403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760" y="3487072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715347"/>
      </p:ext>
    </p:extLst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Architektura: Centrala + Oddziały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11</a:t>
            </a:fld>
            <a:endParaRPr lang="pl-PL"/>
          </a:p>
        </p:txBody>
      </p:sp>
      <p:pic>
        <p:nvPicPr>
          <p:cNvPr id="13" name="Obraz 12" descr="C:\Users\Czesiek\Downloads\diagra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99" y="1340768"/>
            <a:ext cx="5458460" cy="395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215080"/>
      </p:ext>
    </p:extLst>
  </p:cSld>
  <p:clrMapOvr>
    <a:masterClrMapping/>
  </p:clrMapOvr>
  <p:transition spd="slow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Funkcjonalność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12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/>
              <a:t>Licencjonowanie: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licencjonowanie poszczególnych modułów systemu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brak ograniczeń licencyjnych co do ilości użytkowników systemu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licencjonowanie na ilość urządzeń podłączonych do systemu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licencjonowania na określony czas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brak ograniczeń licencyjnych na podłączenie dowolnej ilości oddziałów</a:t>
            </a:r>
          </a:p>
          <a:p>
            <a:r>
              <a:rPr lang="pl-PL" sz="1300" dirty="0"/>
              <a:t> </a:t>
            </a:r>
          </a:p>
          <a:p>
            <a:r>
              <a:rPr lang="pl-PL" sz="1300" b="1" dirty="0"/>
              <a:t>Kontrola dostępu: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zabezpieczenia dostępu użytkowników do urządzeń wielofunkcyjnych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zablokowania wszystkich funkcji urządzenia i odblokowanie ich po autoryzacji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 wydrukowania wszystkich prac podczas logowania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autoryzacji użytkownika przy pomocy karty elektronicznej z wykorzystaniem zewnętrznego czytnika autoryzacyjnego lub alternatywne logowania za pomocą kodu PIN bądź login i hasło z 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automatycznego przypisywania kart zbliżeniowych przez użytkowników z wykorzystaniem kodów PUK (automatyczne generowanie na email bądź pierwszy wydruk) bądź za pomocą danych użytkownika 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pobierania listy użytkowników z zewnętrznych źródeł danych takich jak np.: Active Directory, plik </a:t>
            </a:r>
            <a:r>
              <a:rPr lang="pl-PL" sz="1300" dirty="0" err="1"/>
              <a:t>csv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utworzenia kilku różnych połączeń do AD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automatyczna synchronizacja użytkowników z LDAP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obsługa wydruków z różnych systemów m.in.: Windows, Linux, iOS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współpraca z serwerem wydruku  EFI </a:t>
            </a:r>
            <a:r>
              <a:rPr lang="pl-PL" sz="1300" dirty="0" err="1"/>
              <a:t>Fiery</a:t>
            </a:r>
            <a:r>
              <a:rPr lang="pl-PL" sz="1300" dirty="0"/>
              <a:t>*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polski bądź angielski  interfejs użytkownika na panelu urządzenia</a:t>
            </a:r>
          </a:p>
        </p:txBody>
      </p:sp>
    </p:spTree>
    <p:extLst>
      <p:ext uri="{BB962C8B-B14F-4D97-AF65-F5344CB8AC3E}">
        <p14:creationId xmlns:p14="http://schemas.microsoft.com/office/powerpoint/2010/main" val="1026018497"/>
      </p:ext>
    </p:extLst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Funkcjonalność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13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/>
              <a:t>Wydruk podążający: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funkcjonalność wydruku podążającego i zabezpieczonego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odebrania utworzonego zadania na dowolnym kompatybilnym urządzeniu podłączonym do systemu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odebrania utworzonego zadania w dowolnym oddziale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zarządzania kolejką prac z poziomu wyświetlacza MFP urządzenia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anulowania prac, ponownego wydrukowania z historii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zmiany ustawień pracy przed wydrukowaniem na urządzeniu: liczby kopii, druk dwustronnego, trybu kolor/mono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podglądu pracy przed wydrukiem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zwolnienia wszystkich lub wybranych prac z kolejki wydruku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system wyświetla jedynie prace aktualnie zalogowanego użytkownika na urządzeniu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ponownego wydrukowania prac bez drukowania („Ulubione”)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powiadomienia na urządzeniu o statusie pracy dokumentów drukowanych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zliczanie prac w czasie rzeczywistym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system posiada funkcję rozróżniania stron monochromatycznych i kolorowych w pracach mieszanych tj. takich, które zawierają strony zarówno mono jak i kolor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wydruk mobilny (wysyłanie prac na email i odebranie wydruku na dowolnym urządzeniu) </a:t>
            </a:r>
          </a:p>
          <a:p>
            <a:r>
              <a:rPr lang="pl-PL" sz="1300" dirty="0"/>
              <a:t> </a:t>
            </a:r>
          </a:p>
          <a:p>
            <a:r>
              <a:rPr lang="pl-PL" sz="1300" b="1" dirty="0"/>
              <a:t>Reguły*: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zastosowania reguł w zadaniach drukowania,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powiadomień o zastosowaniu reguły, wymuszanie wydruku dwustronnego, </a:t>
            </a:r>
            <a:r>
              <a:rPr lang="pl-PL" sz="1300" dirty="0" err="1"/>
              <a:t>duku</a:t>
            </a:r>
            <a:r>
              <a:rPr lang="pl-PL" sz="1300" dirty="0"/>
              <a:t> </a:t>
            </a:r>
            <a:r>
              <a:rPr lang="pl-PL" sz="1300" dirty="0" err="1"/>
              <a:t>cz</a:t>
            </a:r>
            <a:r>
              <a:rPr lang="pl-PL" sz="1300" dirty="0"/>
              <a:t>-b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ograniczenia drukowania  dla poszczególnych użytkowników, grup, urządzeń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ustawianie reguły ilościowych jak i kosztowych dla prac: drukowanych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definiowania reguły ze względu na nazwę pliku, rozszerzenie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definiowania reguły dostępu do drukowania w określonych godzinach</a:t>
            </a:r>
          </a:p>
          <a:p>
            <a:r>
              <a:rPr lang="pl-PL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9977859"/>
      </p:ext>
    </p:extLst>
  </p:cSld>
  <p:clrMapOvr>
    <a:masterClrMapping/>
  </p:clrMapOvr>
  <p:transition spd="slow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Funkcjonalność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14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1109262"/>
            <a:ext cx="849694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300" b="1" dirty="0"/>
              <a:t>Raportowanie: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centralny system raportowania (rozliczenie każdego oddziału z pozycji centralnego systemu)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generowania raportu czasowego oddzielnie dla: drukowania, kopiowania, skanowania, faks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generowania raportu oddzielnie na format: A3, A4, kolor, mono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grupowania raportów na: jednostki, użytkowników, urządzenia, grupy użytkowników, grupy urządzeń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generowania raportu ilościowego jak i kosztowego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generowania raportu na projekty (drukowania, kopiowania, skanowania)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generowania automatycznych raportów i wysyłania ich drogą email do wybranych osób</a:t>
            </a:r>
          </a:p>
          <a:p>
            <a:endParaRPr lang="pl-PL" sz="1300" b="1" dirty="0"/>
          </a:p>
          <a:p>
            <a:r>
              <a:rPr lang="pl-PL" sz="1300" b="1" dirty="0"/>
              <a:t>Monitoring*:</a:t>
            </a:r>
            <a:endParaRPr lang="pl-PL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monitorowanie stanów materiałów eksploatacyjnych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monitorowanie poziomu tac papieru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aktualny odczyt stanów liczników  urządzeń; raport błędów serwisowych z urządzeń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automatyczne powiadomienia: liczniki, materiały, brak papieru, zdarzenia serwisowe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dirty="0"/>
              <a:t>definiowanie powiadomień dla wielu poziomów stanów materiałów eksploatacyjnych </a:t>
            </a:r>
          </a:p>
          <a:p>
            <a:r>
              <a:rPr lang="pl-PL" sz="1300" dirty="0"/>
              <a:t> </a:t>
            </a:r>
          </a:p>
          <a:p>
            <a:r>
              <a:rPr lang="pl-PL" sz="1300" b="1" dirty="0"/>
              <a:t>Skanowanie:</a:t>
            </a:r>
            <a:endParaRPr lang="pl-PL" sz="13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centralny system skanowania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zarządzania skanowaniem poprzez definiowanie szablonów skanowania z poziomu systemu dla grup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zliczania i raportowania prac skanowanych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skanowania do zdefiniowanego katalogu użytkownika; e-mail zalogowanego użytkownika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przypisywania szablonów dla wybranych grup użytkowników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możliwość definiowania ścieżki jak i nazwy pliku ze zmiennych dynamicznych np.: login użytkownika, grupa, folder domowy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300" dirty="0"/>
              <a:t>skanowanie do </a:t>
            </a:r>
            <a:r>
              <a:rPr lang="pl-PL" sz="1300" dirty="0" err="1"/>
              <a:t>onedrive</a:t>
            </a:r>
            <a:endParaRPr lang="pl-PL" sz="1300" dirty="0"/>
          </a:p>
          <a:p>
            <a:r>
              <a:rPr lang="pl-PL" sz="13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9666856"/>
      </p:ext>
    </p:extLst>
  </p:cSld>
  <p:clrMapOvr>
    <a:masterClrMapping/>
  </p:clrMapOvr>
  <p:transition spd="slow">
    <p:strips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1528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Funkcjonalność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15</a:t>
            </a:fld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95536" y="963980"/>
            <a:ext cx="849694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/>
              <a:t>Administracja:</a:t>
            </a:r>
            <a:endParaRPr lang="pl-PL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centralny system zarządzania dostępny poprzez przeglądarkę internetową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centralny system zarządzania wszystkimi oddziałami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centralny system dodawania urządzeń, użytkowników, grup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interfejs panelu administracyjnego w języku polskim oraz angielskim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konfiguracja ustawień poczty SMPT, LDAP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zarządzanie użytkownikami, urządzeniami, grupami użytkowników i urządzeń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zarządzanie regułami; historia autoryzacji na urządzeniu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możliwość konfiguracji ilości stron podglądu  na urządzeniu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możliwość definiowania czasu jak długo mają być przechowywane prace aktywne, w historii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możliwość ustawienia aby wszystkie prace drukowane i przetrzymywane na serwerze były szyfrowane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możliwość przypisania aliasów pod użytkownika, które pozwalają zidentyfikować tego samego użytkownika z różnymi loginami z różnych systemów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ustawienie jak długo prace wydrukowane oraz aktywne mają być przechowywane  na serwerze</a:t>
            </a:r>
          </a:p>
          <a:p>
            <a:r>
              <a:rPr lang="pl-PL" sz="1200" b="1" dirty="0"/>
              <a:t> </a:t>
            </a:r>
            <a:endParaRPr lang="pl-PL" sz="1200" dirty="0"/>
          </a:p>
          <a:p>
            <a:r>
              <a:rPr lang="pl-PL" sz="1200" b="1" dirty="0" err="1"/>
              <a:t>DocuOffice</a:t>
            </a:r>
            <a:r>
              <a:rPr lang="pl-PL" sz="1200" b="1" dirty="0"/>
              <a:t>, </a:t>
            </a:r>
            <a:r>
              <a:rPr lang="pl-PL" sz="1200" b="1" dirty="0" err="1"/>
              <a:t>DocuBarcode</a:t>
            </a:r>
            <a:r>
              <a:rPr lang="pl-PL" sz="1200" b="1" dirty="0"/>
              <a:t> (moduły dodatkowe):</a:t>
            </a:r>
            <a:endParaRPr lang="pl-PL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skanowanie z rozpoznawaniem tekstu, przetwarzanie dokumentów do formatów plików takich jak: </a:t>
            </a:r>
            <a:r>
              <a:rPr lang="pl-PL" sz="1200" dirty="0" err="1"/>
              <a:t>doc</a:t>
            </a:r>
            <a:r>
              <a:rPr lang="pl-PL" sz="1200" dirty="0"/>
              <a:t>, xls, </a:t>
            </a:r>
            <a:r>
              <a:rPr lang="pl-PL" sz="1200" dirty="0" err="1"/>
              <a:t>ppt</a:t>
            </a:r>
            <a:r>
              <a:rPr lang="pl-PL" sz="1200" dirty="0"/>
              <a:t>, PDF, PDF przeszukiwany, txt/</a:t>
            </a:r>
            <a:r>
              <a:rPr lang="pl-PL" sz="1200" dirty="0" err="1"/>
              <a:t>csv</a:t>
            </a:r>
            <a:r>
              <a:rPr lang="pl-PL" sz="1200" dirty="0"/>
              <a:t>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możliwość otworzenia plików w programach takich jak: Word, Excel, PowerPoint, </a:t>
            </a:r>
            <a:r>
              <a:rPr lang="pl-PL" sz="1200" dirty="0" err="1"/>
              <a:t>AdobeReader</a:t>
            </a:r>
            <a:endParaRPr lang="pl-PL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wysyłanie przetworzonych dokumentów na e-mail bądź folder zalogowanego użytkownika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skanowanie dokumentów z panelu urządzenia wielofunkcyjnego z funkcją rozpoznawaniem tekstu,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 err="1"/>
              <a:t>hotfolder</a:t>
            </a:r>
            <a:r>
              <a:rPr lang="pl-PL" sz="1200" dirty="0"/>
              <a:t> – przetwarzanie plików pdf do wybranego formatu (katalog wejściowy dokumentów do przetworzenia i katalog wyjściowy)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definiowanie wielu szablonów skanowania dla określonych grup użytkowników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konfiguracja widoku systemu (dostęp do wybranych formatów; opcji skanowania) na panelu urządzenia dla grup użytkowników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/>
              <a:t>skanowanie z rozpoznawaniem kodów kreskowych (kod kreskowy jako rozdzielnik dokumentów; kodu jako nazwy pliku)</a:t>
            </a:r>
          </a:p>
          <a:p>
            <a:r>
              <a:rPr lang="pl-PL" sz="1200" dirty="0"/>
              <a:t> </a:t>
            </a:r>
          </a:p>
          <a:p>
            <a:r>
              <a:rPr lang="pl-PL" sz="1000" dirty="0"/>
              <a:t>*nie wszystkie funkcje dostępne na dane modele urządzeń. Szczegóły u producenta oprogramowania Docu-Partner.</a:t>
            </a:r>
          </a:p>
          <a:p>
            <a:r>
              <a:rPr lang="pl-PL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77002889"/>
      </p:ext>
    </p:extLst>
  </p:cSld>
  <p:clrMapOvr>
    <a:masterClrMapping/>
  </p:clrMapOvr>
  <p:transition spd="slow">
    <p:strip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Autoryzacja – czytnik kart	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16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0000" y="5157192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Odblokowanie urządzenia </a:t>
            </a:r>
            <a:r>
              <a:rPr lang="pl-PL" sz="1400" dirty="0" err="1"/>
              <a:t>Brother</a:t>
            </a:r>
            <a:r>
              <a:rPr lang="pl-PL" sz="1400" dirty="0"/>
              <a:t> za pomocą </a:t>
            </a:r>
            <a:r>
              <a:rPr lang="pl-PL" sz="1400" b="1" dirty="0"/>
              <a:t>karty dostępowej </a:t>
            </a:r>
            <a:r>
              <a:rPr lang="pl-PL" sz="1400" dirty="0"/>
              <a:t>. Istnieje alternatywne logowanie:  kodem </a:t>
            </a:r>
            <a:r>
              <a:rPr lang="pl-PL" sz="1400" b="1" dirty="0"/>
              <a:t>PIN</a:t>
            </a:r>
            <a:r>
              <a:rPr lang="pl-PL" sz="1400" dirty="0"/>
              <a:t> bądź </a:t>
            </a:r>
            <a:r>
              <a:rPr lang="pl-PL" sz="1400" b="1" dirty="0"/>
              <a:t>logowaniem</a:t>
            </a:r>
            <a:r>
              <a:rPr lang="pl-PL" sz="1400" dirty="0"/>
              <a:t> z AD (do komputera).</a:t>
            </a:r>
          </a:p>
        </p:txBody>
      </p:sp>
      <p:pic>
        <p:nvPicPr>
          <p:cNvPr id="2052" name="Picture 4" descr="E:\103732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90" y="1412776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058"/>
      </p:ext>
    </p:extLst>
  </p:cSld>
  <p:clrMapOvr>
    <a:masterClrMapping/>
  </p:clrMapOvr>
  <p:transition spd="slow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Autoryzacja - PIN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17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387610" y="5169816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Alternatywne logowanie:  indywidualnym kodem </a:t>
            </a:r>
            <a:r>
              <a:rPr lang="pl-PL" sz="1400" b="1" dirty="0"/>
              <a:t>PIN </a:t>
            </a:r>
            <a:r>
              <a:rPr lang="pl-PL" sz="1400" dirty="0"/>
              <a:t>użytkownika</a:t>
            </a:r>
          </a:p>
        </p:txBody>
      </p:sp>
      <p:pic>
        <p:nvPicPr>
          <p:cNvPr id="3075" name="Picture 3" descr="E:\10374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10" y="1484784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566846"/>
      </p:ext>
    </p:extLst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Drukowanie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18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259632" y="5157252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Tak</a:t>
            </a:r>
            <a:r>
              <a:rPr lang="pl-PL" sz="1400" dirty="0"/>
              <a:t> - możliwość wydrukowania od razu po zalogowaniu, odblokowanie urządzenia</a:t>
            </a:r>
          </a:p>
          <a:p>
            <a:r>
              <a:rPr lang="pl-PL" sz="1400" b="1" dirty="0"/>
              <a:t>Nie</a:t>
            </a:r>
            <a:r>
              <a:rPr lang="pl-PL" sz="1400" dirty="0"/>
              <a:t> – rezygnacja z wydrukowania, odblokowanie urządzenia.</a:t>
            </a:r>
          </a:p>
        </p:txBody>
      </p:sp>
      <p:pic>
        <p:nvPicPr>
          <p:cNvPr id="4099" name="Picture 3" descr="E:\104730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22" y="1408406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6960"/>
      </p:ext>
    </p:extLst>
  </p:cSld>
  <p:clrMapOvr>
    <a:masterClrMapping/>
  </p:clrMapOvr>
  <p:transition spd="slow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Drukowanie - </a:t>
            </a:r>
            <a:r>
              <a:rPr lang="pl-PL" sz="2800" dirty="0" err="1">
                <a:solidFill>
                  <a:srgbClr val="00B0F0"/>
                </a:solidFill>
              </a:rPr>
              <a:t>DocuProfessional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19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Odblokowane urządzenie </a:t>
            </a:r>
            <a:r>
              <a:rPr lang="pl-PL" sz="1400" dirty="0"/>
              <a:t>na danego użytkownika.</a:t>
            </a:r>
          </a:p>
          <a:p>
            <a:r>
              <a:rPr lang="pl-PL" sz="1400" dirty="0"/>
              <a:t>Wszystkie czynności: drukowanie, kopiowanie, skanowanie są monitorowane i zliczane pod danego zalogowanego użytkownika. Aplikacja </a:t>
            </a:r>
            <a:r>
              <a:rPr lang="pl-PL" sz="1400" b="1" dirty="0" err="1"/>
              <a:t>DocuPro</a:t>
            </a:r>
            <a:r>
              <a:rPr lang="pl-PL" sz="1400" b="1" dirty="0"/>
              <a:t> </a:t>
            </a:r>
            <a:r>
              <a:rPr lang="pl-PL" sz="1400" dirty="0"/>
              <a:t>służy do zarządzania wydrukiem i skanowaniem.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6084A12-F21F-4C67-ADCE-FE3CE18AC3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21" y="1583116"/>
            <a:ext cx="6117120" cy="33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0605"/>
      </p:ext>
    </p:extLst>
  </p:cSld>
  <p:clrMapOvr>
    <a:masterClrMapping/>
  </p:clrMapOvr>
  <p:transition spd="slow"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Bezpieczny wydruk</a:t>
            </a:r>
          </a:p>
        </p:txBody>
      </p:sp>
      <p:sp>
        <p:nvSpPr>
          <p:cNvPr id="5" name="Prostokąt 4"/>
          <p:cNvSpPr/>
          <p:nvPr/>
        </p:nvSpPr>
        <p:spPr>
          <a:xfrm>
            <a:off x="719571" y="1316359"/>
            <a:ext cx="814704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Firmy w których pracownicy codziennie drukują, skanują, kopiują, wysyłają mailem setki ważnych dokumentów, narażone są na wyciek danych.</a:t>
            </a:r>
          </a:p>
          <a:p>
            <a:endParaRPr lang="pl-PL" sz="2400" dirty="0"/>
          </a:p>
          <a:p>
            <a:r>
              <a:rPr lang="pl-PL" sz="2400" dirty="0"/>
              <a:t>Obszary potencjalnego zagrożenia: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niezabezpieczony dostęp do panelu sterowania urządzeniem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pozostawione dokumenty na podajniku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niezabezpieczony dostęp do funkcji: kopiowania, skanowania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niezabezpieczony wydruk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drukowanie prywatnych dokumentów w pracy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wyciek danych</a:t>
            </a:r>
          </a:p>
          <a:p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3091446"/>
      </p:ext>
    </p:extLst>
  </p:cSld>
  <p:clrMapOvr>
    <a:masterClrMapping/>
  </p:clrMapOvr>
  <p:transition spd="slow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Drukowanie - </a:t>
            </a:r>
            <a:r>
              <a:rPr lang="pl-PL" sz="2800" dirty="0" err="1">
                <a:solidFill>
                  <a:srgbClr val="00B0F0"/>
                </a:solidFill>
              </a:rPr>
              <a:t>DocuProfessional</a:t>
            </a:r>
            <a:r>
              <a:rPr lang="pl-PL" sz="2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20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Po kliknięciu na aplikację </a:t>
            </a:r>
            <a:r>
              <a:rPr lang="pl-PL" sz="1400" b="1" dirty="0" err="1"/>
              <a:t>DocuPro</a:t>
            </a:r>
            <a:r>
              <a:rPr lang="pl-PL" sz="1400" dirty="0"/>
              <a:t> dostępne 2 aplikacje:</a:t>
            </a:r>
          </a:p>
          <a:p>
            <a:r>
              <a:rPr lang="pl-PL" sz="1400" b="1" dirty="0" err="1"/>
              <a:t>DocuProfessional</a:t>
            </a:r>
            <a:r>
              <a:rPr lang="pl-PL" sz="1400" dirty="0"/>
              <a:t> - zarządzanie pracami wydruku</a:t>
            </a:r>
          </a:p>
          <a:p>
            <a:r>
              <a:rPr lang="pl-PL" sz="1400" b="1" dirty="0" err="1"/>
              <a:t>DocuScan</a:t>
            </a:r>
            <a:r>
              <a:rPr lang="pl-PL" sz="1400" dirty="0"/>
              <a:t> - zarządzanie skanowaniem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44590ED-C05D-4882-ACC3-C464FF397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80" y="1623701"/>
            <a:ext cx="6117120" cy="33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1493"/>
      </p:ext>
    </p:extLst>
  </p:cSld>
  <p:clrMapOvr>
    <a:masterClrMapping/>
  </p:clrMapOvr>
  <p:transition spd="slow"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7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Drukowanie – prace aktywne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21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DocuProfessional</a:t>
            </a:r>
            <a:endParaRPr lang="pl-PL" sz="1400" b="1" dirty="0"/>
          </a:p>
          <a:p>
            <a:r>
              <a:rPr lang="pl-PL" sz="1400" dirty="0"/>
              <a:t>Użytkownik  może zarządzać swoją kolejką wydruku:</a:t>
            </a:r>
            <a:r>
              <a:rPr lang="pl-PL" sz="1400" b="1" dirty="0"/>
              <a:t> Nowe prace</a:t>
            </a:r>
          </a:p>
          <a:p>
            <a:r>
              <a:rPr lang="pl-PL" sz="1400" dirty="0"/>
              <a:t>Możliwość wydruku, usunięcia przeniesienia do ulubionych wybranych prac</a:t>
            </a:r>
          </a:p>
        </p:txBody>
      </p:sp>
      <p:pic>
        <p:nvPicPr>
          <p:cNvPr id="6146" name="Picture 2" descr="E:\111731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21" y="1484784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51282"/>
      </p:ext>
    </p:extLst>
  </p:cSld>
  <p:clrMapOvr>
    <a:masterClrMapping/>
  </p:clrMapOvr>
  <p:transition spd="slow"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Drukowanie – podgląd pracy, zmiana parametrów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22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Możliwość </a:t>
            </a:r>
            <a:r>
              <a:rPr lang="pl-PL" sz="1400" b="1" dirty="0"/>
              <a:t>podglądu pracy </a:t>
            </a:r>
            <a:r>
              <a:rPr lang="pl-PL" sz="1400" dirty="0"/>
              <a:t>przed wydrukowaniem oraz </a:t>
            </a:r>
            <a:r>
              <a:rPr lang="pl-PL" sz="1400" b="1" dirty="0"/>
              <a:t>zmiany podstawowych parametrów </a:t>
            </a:r>
            <a:r>
              <a:rPr lang="pl-PL" sz="1400" dirty="0"/>
              <a:t>pracy przy urządzeniu.</a:t>
            </a:r>
          </a:p>
        </p:txBody>
      </p:sp>
      <p:pic>
        <p:nvPicPr>
          <p:cNvPr id="7171" name="Picture 3" descr="E:\10411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104058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24797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59576"/>
      </p:ext>
    </p:extLst>
  </p:cSld>
  <p:clrMapOvr>
    <a:masterClrMapping/>
  </p:clrMapOvr>
  <p:transition spd="slow">
    <p:strips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Drukowanie – ulubione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23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Użytkownik  może zarządzać  swoimi pracami i dodawać do </a:t>
            </a:r>
            <a:r>
              <a:rPr lang="pl-PL" sz="1400" b="1" dirty="0"/>
              <a:t>ulubionych </a:t>
            </a:r>
            <a:r>
              <a:rPr lang="pl-PL" sz="1400" dirty="0"/>
              <a:t>(prace, które chce mieć „po ręką” w celu wydrukowania na wybranym urządzeniu – bez ponownego wydruku z komputera).</a:t>
            </a:r>
          </a:p>
        </p:txBody>
      </p:sp>
      <p:pic>
        <p:nvPicPr>
          <p:cNvPr id="8194" name="Picture 2" descr="E:\100825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8" y="1484784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98349"/>
      </p:ext>
    </p:extLst>
  </p:cSld>
  <p:clrMapOvr>
    <a:masterClrMapping/>
  </p:clrMapOvr>
  <p:transition spd="slow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Drukowanie – historia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24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Użytkownik ma dostęp do swojej </a:t>
            </a:r>
            <a:r>
              <a:rPr lang="pl-PL" sz="1400" b="1" dirty="0"/>
              <a:t>historii </a:t>
            </a:r>
            <a:r>
              <a:rPr lang="pl-PL" sz="1400" dirty="0"/>
              <a:t>wydrukowanych prac (możliwość ponownego wydruku oraz podglądu prac)</a:t>
            </a:r>
          </a:p>
        </p:txBody>
      </p:sp>
      <p:pic>
        <p:nvPicPr>
          <p:cNvPr id="1026" name="Picture 2" descr="E:\113903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8" y="1484784"/>
            <a:ext cx="6120000" cy="3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462248"/>
      </p:ext>
    </p:extLst>
  </p:cSld>
  <p:clrMapOvr>
    <a:masterClrMapping/>
  </p:clrMapOvr>
  <p:transition spd="slow">
    <p:strips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Raportowanie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25</a:t>
            </a:fld>
            <a:endParaRPr lang="pl-PL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185863"/>
            <a:ext cx="74580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446915"/>
      </p:ext>
    </p:extLst>
  </p:cSld>
  <p:clrMapOvr>
    <a:masterClrMapping/>
  </p:clrMapOvr>
  <p:transition spd="slow">
    <p:strips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Raportowanie: ilościowe oraz kosztowe</a:t>
            </a:r>
          </a:p>
          <a:p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26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36407" y="1123002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ilościowy na grupy użytkowników: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23622" y="3094140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/>
          </a:p>
          <a:p>
            <a:r>
              <a:rPr lang="pl-PL" sz="1400" b="1" dirty="0"/>
              <a:t>Raport ilościowy oraz kosztowy  na użytkowników: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9821"/>
            <a:ext cx="8100000" cy="156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7" y="3789040"/>
            <a:ext cx="8100000" cy="151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90246"/>
      </p:ext>
    </p:extLst>
  </p:cSld>
  <p:clrMapOvr>
    <a:masterClrMapping/>
  </p:clrMapOvr>
  <p:transition spd="slow">
    <p:strips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Raportowanie: wykresy</a:t>
            </a:r>
          </a:p>
          <a:p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27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36407" y="997606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na użytkowników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336407" y="3010765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b="1" dirty="0"/>
          </a:p>
          <a:p>
            <a:r>
              <a:rPr lang="pl-PL" sz="1400" b="1" dirty="0"/>
              <a:t>Raport w czasie dla działów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2" y="1305383"/>
            <a:ext cx="8100000" cy="196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4" y="3468200"/>
            <a:ext cx="8100000" cy="260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31790"/>
      </p:ext>
    </p:extLst>
  </p:cSld>
  <p:clrMapOvr>
    <a:masterClrMapping/>
  </p:clrMapOvr>
  <p:transition spd="slow"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Raportowanie: wykresy</a:t>
            </a:r>
          </a:p>
          <a:p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28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429781" y="5013598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</a:t>
            </a:r>
            <a:r>
              <a:rPr lang="pl-PL" sz="1400" b="1" dirty="0" err="1"/>
              <a:t>dashboard</a:t>
            </a:r>
            <a:r>
              <a:rPr lang="pl-PL" sz="1400" b="1" dirty="0"/>
              <a:t>:  najwięcej wydruków na użytkowników, urządzenia, oddziały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30779"/>
            <a:ext cx="86010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928649"/>
      </p:ext>
    </p:extLst>
  </p:cSld>
  <p:clrMapOvr>
    <a:masterClrMapping/>
  </p:clrMapOvr>
  <p:transition spd="slow"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12826" y="476672"/>
            <a:ext cx="82962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Raportowanie: wykresy</a:t>
            </a:r>
          </a:p>
          <a:p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29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377319" y="993553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</a:t>
            </a:r>
            <a:r>
              <a:rPr lang="pl-PL" sz="1400" b="1" dirty="0" err="1"/>
              <a:t>dashboard</a:t>
            </a:r>
            <a:r>
              <a:rPr lang="pl-PL" sz="1400" b="1" dirty="0"/>
              <a:t>:  wydruki w czasie dni, miesiące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" y="1301330"/>
            <a:ext cx="8100000" cy="21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19972"/>
            <a:ext cx="1973701" cy="218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>
            <a:off x="449942" y="3543057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Raport </a:t>
            </a:r>
            <a:r>
              <a:rPr lang="pl-PL" sz="1400" b="1" dirty="0" err="1"/>
              <a:t>dashboard</a:t>
            </a:r>
            <a:r>
              <a:rPr lang="pl-PL" sz="1400" b="1" dirty="0"/>
              <a:t>:  oszczędności, mój raport</a:t>
            </a:r>
          </a:p>
          <a:p>
            <a:endParaRPr lang="pl-PL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99" y="3819972"/>
            <a:ext cx="3643623" cy="21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804649"/>
      </p:ext>
    </p:extLst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242228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Koszty wydruku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1" y="791800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Jak szacują eksperci, </a:t>
            </a:r>
            <a:r>
              <a:rPr lang="pl-PL" sz="2400" b="1" dirty="0"/>
              <a:t>80-90</a:t>
            </a:r>
            <a:r>
              <a:rPr lang="pl-PL" sz="2400" dirty="0"/>
              <a:t> proc. użytkowników nie wie, jakie koszty druku ponoszą. Tymczasem mogą one stanowić nawet   </a:t>
            </a:r>
            <a:r>
              <a:rPr lang="pl-PL" sz="2400" b="1" dirty="0"/>
              <a:t>3 - 4</a:t>
            </a:r>
            <a:r>
              <a:rPr lang="pl-PL" sz="2400" dirty="0"/>
              <a:t> proc. przychodu przedsiębiorstwa. </a:t>
            </a:r>
          </a:p>
          <a:p>
            <a:endParaRPr lang="pl-PL" sz="2400" dirty="0"/>
          </a:p>
          <a:p>
            <a:r>
              <a:rPr lang="pl-PL" sz="2400" dirty="0"/>
              <a:t>Możemy to zmienić dzięki systemowi </a:t>
            </a:r>
            <a:r>
              <a:rPr lang="pl-PL" sz="2400" b="1" dirty="0" err="1"/>
              <a:t>DocuProfessional</a:t>
            </a:r>
            <a:r>
              <a:rPr lang="pl-PL" sz="2400" dirty="0"/>
              <a:t>.</a:t>
            </a:r>
          </a:p>
          <a:p>
            <a:r>
              <a:rPr lang="pl-PL" sz="2400" dirty="0"/>
              <a:t> </a:t>
            </a:r>
          </a:p>
          <a:p>
            <a:r>
              <a:rPr lang="pl-PL" sz="2400" dirty="0"/>
              <a:t>Nasz system daje zgodność z wymogami bezpieczeństwa wydruku oraz pełną kontrolę kosztów wydruku.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</a:t>
            </a:fld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85" y="1268760"/>
            <a:ext cx="27241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92635"/>
      </p:ext>
    </p:extLst>
  </p:cSld>
  <p:clrMapOvr>
    <a:masterClrMapping/>
  </p:clrMapOvr>
  <p:transition spd="slow">
    <p:strip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7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8387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B0F0"/>
                </a:solidFill>
              </a:rPr>
              <a:t>Skanowanie - </a:t>
            </a:r>
            <a:r>
              <a:rPr lang="pl-PL" sz="2800" dirty="0" err="1">
                <a:solidFill>
                  <a:srgbClr val="00B0F0"/>
                </a:solidFill>
              </a:rPr>
              <a:t>DocuScan</a:t>
            </a:r>
            <a:endParaRPr lang="pl-PL" sz="2800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30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6" y="1164776"/>
            <a:ext cx="8100000" cy="228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/>
          <p:cNvSpPr/>
          <p:nvPr/>
        </p:nvSpPr>
        <p:spPr>
          <a:xfrm>
            <a:off x="377319" y="3447224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Szablony skanowania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77319" y="5446912"/>
            <a:ext cx="63687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/>
              <a:t>Status prac skanowanych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5A038B4-EBB9-47A9-B73A-0CC1BA6A8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616" y="3758981"/>
            <a:ext cx="7524328" cy="17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91316"/>
      </p:ext>
    </p:extLst>
  </p:cSld>
  <p:clrMapOvr>
    <a:masterClrMapping/>
  </p:clrMapOvr>
  <p:transition spd="slow">
    <p:strip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DocuScan</a:t>
            </a:r>
            <a:r>
              <a:rPr lang="pl-PL" sz="2700" dirty="0">
                <a:solidFill>
                  <a:srgbClr val="00B0F0"/>
                </a:solidFill>
              </a:rPr>
              <a:t> - skanowanie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31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DocuScan</a:t>
            </a:r>
            <a:endParaRPr lang="pl-PL" sz="1400" dirty="0"/>
          </a:p>
          <a:p>
            <a:r>
              <a:rPr lang="pl-PL" sz="1400" dirty="0"/>
              <a:t>Dostępne szablony skanowania dla wybranych grup użytkowników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D44BD19-D027-4E87-AA43-4F64B4666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40" y="1476565"/>
            <a:ext cx="6117120" cy="33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30412"/>
      </p:ext>
    </p:extLst>
  </p:cSld>
  <p:clrMapOvr>
    <a:masterClrMapping/>
  </p:clrMapOvr>
  <p:transition spd="slow">
    <p:strip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DocuScan</a:t>
            </a:r>
            <a:r>
              <a:rPr lang="pl-PL" sz="2700" dirty="0">
                <a:solidFill>
                  <a:srgbClr val="00B0F0"/>
                </a:solidFill>
              </a:rPr>
              <a:t> - skanowanie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32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1447721" y="5169426"/>
            <a:ext cx="63687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err="1"/>
              <a:t>DocuScan</a:t>
            </a:r>
            <a:endParaRPr lang="pl-PL" sz="1400" dirty="0"/>
          </a:p>
          <a:p>
            <a:r>
              <a:rPr lang="pl-PL" sz="1400" dirty="0"/>
              <a:t>Możliwość zmiany parametrów skanowanego dokumentu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768F1E77-7222-434A-B305-FB40AB26C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552" y="1610877"/>
            <a:ext cx="6117120" cy="33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74517"/>
      </p:ext>
    </p:extLst>
  </p:cSld>
  <p:clrMapOvr>
    <a:masterClrMapping/>
  </p:clrMapOvr>
  <p:transition spd="slow">
    <p:strip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B0F0"/>
                </a:solidFill>
              </a:rPr>
              <a:t>Skanowanie /natywne i </a:t>
            </a:r>
            <a:r>
              <a:rPr lang="pl-PL" sz="2400" dirty="0" err="1">
                <a:solidFill>
                  <a:srgbClr val="00B0F0"/>
                </a:solidFill>
              </a:rPr>
              <a:t>DocuScan</a:t>
            </a:r>
            <a:r>
              <a:rPr lang="pl-PL" sz="24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33</a:t>
            </a:fld>
            <a:endParaRPr lang="pl-PL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980650"/>
            <a:ext cx="8100000" cy="34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672408" cy="189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22" y="4168793"/>
            <a:ext cx="3277793" cy="1873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84279"/>
      </p:ext>
    </p:extLst>
  </p:cSld>
  <p:clrMapOvr>
    <a:masterClrMapping/>
  </p:clrMapOvr>
  <p:transition spd="slow"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 err="1">
                <a:solidFill>
                  <a:srgbClr val="00B0F0"/>
                </a:solidFill>
              </a:rPr>
              <a:t>DocuOffice</a:t>
            </a:r>
            <a:r>
              <a:rPr lang="pl-PL" sz="2700" dirty="0">
                <a:solidFill>
                  <a:srgbClr val="00B0F0"/>
                </a:solidFill>
              </a:rPr>
              <a:t> – zapis do Word, Excel, …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34</a:t>
            </a:fld>
            <a:endParaRPr lang="pl-P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87" y="992787"/>
            <a:ext cx="7044842" cy="301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0681"/>
            <a:ext cx="2733675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9053"/>
            <a:ext cx="4668192" cy="1970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3665"/>
            <a:ext cx="4274468" cy="1938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17505"/>
      </p:ext>
    </p:extLst>
  </p:cSld>
  <p:clrMapOvr>
    <a:masterClrMapping/>
  </p:clrMapOvr>
  <p:transition spd="slow"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Moduł OCR  – zapis do Word, Excel, 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596396" y="4330128"/>
            <a:ext cx="38795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/>
              <a:t>wysyłanie wyniku na e-mail bądź</a:t>
            </a:r>
          </a:p>
          <a:p>
            <a:pPr lvl="0"/>
            <a:r>
              <a:rPr lang="pl-PL" dirty="0"/>
              <a:t>          folder zalogowanego użytkownika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96396" y="4996312"/>
            <a:ext cx="3868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/>
              <a:t>konfiguracja uprawnień i widoków</a:t>
            </a:r>
          </a:p>
          <a:p>
            <a:pPr lvl="0"/>
            <a:r>
              <a:rPr lang="pl-PL" dirty="0"/>
              <a:t>         dla grup użytkowników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957444" y="1622410"/>
            <a:ext cx="39135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dirty="0"/>
              <a:t>proste skanowanie z konwersją </a:t>
            </a:r>
          </a:p>
          <a:p>
            <a:pPr lvl="0"/>
            <a:r>
              <a:rPr lang="pl-PL" dirty="0"/>
              <a:t>         na wybrany format:  Word, Excel, </a:t>
            </a:r>
          </a:p>
          <a:p>
            <a:pPr lvl="0"/>
            <a:r>
              <a:rPr lang="pl-PL" dirty="0"/>
              <a:t>         PowerPoint, PDF, PDF OCR, TXT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35</a:t>
            </a:fld>
            <a:endParaRPr lang="pl-PL"/>
          </a:p>
        </p:txBody>
      </p:sp>
      <p:pic>
        <p:nvPicPr>
          <p:cNvPr id="15" name="Picture 2" descr="E:\094324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94403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458" y="3231369"/>
            <a:ext cx="4114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800344"/>
      </p:ext>
    </p:extLst>
  </p:cSld>
  <p:clrMapOvr>
    <a:masterClrMapping/>
  </p:clrMapOvr>
  <p:transition spd="slow">
    <p:strips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Monitorowanie urządzeń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36</a:t>
            </a:fld>
            <a:endParaRPr lang="pl-P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65202"/>
            <a:ext cx="4819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53" y="4668983"/>
            <a:ext cx="4869309" cy="139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817" y="3565202"/>
            <a:ext cx="47720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884CEFA-814E-4A16-84A9-DB6FA8BEA4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352" y="1123090"/>
            <a:ext cx="8579296" cy="23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49274"/>
      </p:ext>
    </p:extLst>
  </p:cSld>
  <p:clrMapOvr>
    <a:masterClrMapping/>
  </p:clrMapOvr>
  <p:transition spd="slow"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2000" y="476672"/>
            <a:ext cx="82089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Monitorowanie urządzeń (automatyczne powiadomienia)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37</a:t>
            </a:fld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" y="1080654"/>
            <a:ext cx="8100000" cy="211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96937"/>
            <a:ext cx="3547102" cy="2819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2529"/>
            <a:ext cx="3122050" cy="2757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58013"/>
      </p:ext>
    </p:extLst>
  </p:cSld>
  <p:clrMapOvr>
    <a:masterClrMapping/>
  </p:clrMapOvr>
  <p:transition spd="slow"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38</a:t>
            </a:fld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39" y="1325812"/>
            <a:ext cx="8460000" cy="355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606067"/>
      </p:ext>
    </p:extLst>
  </p:cSld>
  <p:clrMapOvr>
    <a:masterClrMapping/>
  </p:clrMapOvr>
  <p:transition spd="slow">
    <p:strips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39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0" y="1355797"/>
            <a:ext cx="8460000" cy="414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412499"/>
      </p:ext>
    </p:extLst>
  </p:cSld>
  <p:clrMapOvr>
    <a:masterClrMapping/>
  </p:clrMapOvr>
  <p:transition spd="slow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Ergonomia pracy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11560" y="1316359"/>
            <a:ext cx="84249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Czy miałeś sytuację, że drukarka jest zajęta i czekasz aż inni pracownicy odbiorą swój wydruk z urządzenia ?</a:t>
            </a:r>
          </a:p>
          <a:p>
            <a:endParaRPr lang="pl-PL" sz="2400" dirty="0"/>
          </a:p>
          <a:p>
            <a:r>
              <a:rPr lang="pl-PL" sz="2400" dirty="0"/>
              <a:t>Czy miałeś sytuację, że twoje wydrukowane prace zostały zabrane przez innego pracownika bądź odłożone  i niekompletne ?</a:t>
            </a:r>
          </a:p>
          <a:p>
            <a:endParaRPr lang="pl-PL" sz="2400" dirty="0"/>
          </a:p>
          <a:p>
            <a:r>
              <a:rPr lang="pl-PL" sz="2400" dirty="0"/>
              <a:t>Czy miałeś sytuację, że z powodu uszkodzonego urządzenia nie mogłeś zrealizować wydruku, skanu bądź kopii ?</a:t>
            </a:r>
          </a:p>
          <a:p>
            <a:endParaRPr lang="pl-PL" sz="2400" dirty="0"/>
          </a:p>
          <a:p>
            <a:r>
              <a:rPr lang="pl-PL" sz="2400" dirty="0"/>
              <a:t>Jeśli z któryś odpowiedzi jest na </a:t>
            </a:r>
            <a:r>
              <a:rPr lang="pl-PL" sz="2400" b="1" dirty="0"/>
              <a:t>TAK</a:t>
            </a:r>
            <a:r>
              <a:rPr lang="pl-PL" sz="2400" dirty="0"/>
              <a:t> to pora na wdrożenie centralnego systemu wydruku </a:t>
            </a:r>
            <a:r>
              <a:rPr lang="pl-PL" sz="2400" b="1" dirty="0" err="1"/>
              <a:t>DocuProfessional</a:t>
            </a:r>
            <a:r>
              <a:rPr lang="pl-PL" sz="2400" dirty="0"/>
              <a:t> w Twojej firmie !</a:t>
            </a:r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879274"/>
      </p:ext>
    </p:extLst>
  </p:cSld>
  <p:clrMapOvr>
    <a:masterClrMapping/>
  </p:clrMapOvr>
  <p:transition spd="slow">
    <p:strips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</a:t>
            </a:r>
            <a:r>
              <a:rPr lang="pl-PL" sz="2700" b="1" dirty="0">
                <a:solidFill>
                  <a:srgbClr val="00B0F0"/>
                </a:solidFill>
              </a:rPr>
              <a:t>- </a:t>
            </a:r>
            <a:r>
              <a:rPr lang="pl-PL" sz="2700" b="1" dirty="0" err="1">
                <a:solidFill>
                  <a:srgbClr val="00B0F0"/>
                </a:solidFill>
              </a:rPr>
              <a:t>dashboard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40</a:t>
            </a:fld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2" y="1340768"/>
            <a:ext cx="8460000" cy="39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839259"/>
      </p:ext>
    </p:extLst>
  </p:cSld>
  <p:clrMapOvr>
    <a:masterClrMapping/>
  </p:clrMapOvr>
  <p:transition spd="slow">
    <p:strips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83568" y="21506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- urządzenia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41</a:t>
            </a:fld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69" y="999892"/>
            <a:ext cx="8100000" cy="205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73" y="3107999"/>
            <a:ext cx="355130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69" y="3107999"/>
            <a:ext cx="3931718" cy="248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14106"/>
      </p:ext>
    </p:extLst>
  </p:cSld>
  <p:clrMapOvr>
    <a:masterClrMapping/>
  </p:clrMapOvr>
  <p:transition spd="slow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- użytkownicy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42</a:t>
            </a:fld>
            <a:endParaRPr lang="pl-P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9" y="1105522"/>
            <a:ext cx="8100000" cy="232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9" y="3501008"/>
            <a:ext cx="3219053" cy="24625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35967"/>
            <a:ext cx="3600400" cy="24275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520912"/>
      </p:ext>
    </p:extLst>
  </p:cSld>
  <p:clrMapOvr>
    <a:masterClrMapping/>
  </p:clrMapOvr>
  <p:transition spd="slow">
    <p:strip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94008" y="421789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Panel administracyjny - reguły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43</a:t>
            </a:fld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6" y="980955"/>
            <a:ext cx="8100000" cy="226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69187"/>
            <a:ext cx="3765309" cy="2833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08" y="3206271"/>
            <a:ext cx="3576456" cy="28330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858197"/>
      </p:ext>
    </p:extLst>
  </p:cSld>
  <p:clrMapOvr>
    <a:masterClrMapping/>
  </p:clrMapOvr>
  <p:transition spd="slow">
    <p:strips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Urządzenia </a:t>
            </a:r>
            <a:r>
              <a:rPr lang="pl-PL" sz="2700" b="1" dirty="0" err="1">
                <a:solidFill>
                  <a:srgbClr val="00B0F0"/>
                </a:solidFill>
              </a:rPr>
              <a:t>Brother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współpracujące z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1110020"/>
            <a:ext cx="23042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Urządzenia A4 MFP:</a:t>
            </a:r>
          </a:p>
          <a:p>
            <a:endParaRPr lang="pl-PL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DCP-L5500DN                	</a:t>
            </a: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DCP-L5602DN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DCP-L5650DN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DCP-L5652DN	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DCP-L6600DW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MFC-8530DN</a:t>
            </a:r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MFC-8535DN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MFC-8540DN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MFC-L5700DN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MFC-L5700DW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MFC-L5702DW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MFC-L5750DW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MFC-L5755DW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MFC-L5800DW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MFC-L5802DW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MFC-L5850DW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br>
              <a:rPr lang="en-US" sz="1200" dirty="0">
                <a:solidFill>
                  <a:schemeClr val="bg1">
                    <a:lumMod val="50000"/>
                  </a:schemeClr>
                </a:solidFill>
              </a:rPr>
            </a:br>
            <a:endParaRPr lang="pl-PL" altLang="pl-PL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utoShape 4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urz&amp;aogon;dzenia xerox 665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44</a:t>
            </a:fld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2417030" y="1628800"/>
            <a:ext cx="16286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altLang="pl-PL" dirty="0">
              <a:solidFill>
                <a:srgbClr val="999999"/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MFC-L5902DW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MFC-L6700DW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MFC-L6702DW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MFC-L6750DW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MFC-L6800DW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MFC-L6900DW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MFC-L6902DW</a:t>
            </a:r>
            <a:endParaRPr 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alt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DCP-L8410CDW</a:t>
            </a: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MFC-L8610CDW</a:t>
            </a: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MFC-L8690CDW</a:t>
            </a: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MFC-L8900CDW </a:t>
            </a:r>
            <a:b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MFC-L9570CDW/T</a:t>
            </a: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584758" y="1110020"/>
            <a:ext cx="3528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Urządzenia A3 MFP:</a:t>
            </a:r>
          </a:p>
          <a:p>
            <a:endParaRPr lang="pl-PL" altLang="pl-PL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MFC-J5945DW</a:t>
            </a: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MFC-J6947DW</a:t>
            </a:r>
          </a:p>
          <a:p>
            <a:r>
              <a:rPr lang="pl-P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MFC-J6945DW</a:t>
            </a:r>
            <a:endParaRPr lang="pl-PL" altLang="pl-P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8"/>
            <a:endParaRPr lang="pl-PL" altLang="pl-PL" dirty="0">
              <a:solidFill>
                <a:srgbClr val="999999"/>
              </a:solidFill>
            </a:endParaRPr>
          </a:p>
        </p:txBody>
      </p:sp>
      <p:pic>
        <p:nvPicPr>
          <p:cNvPr id="1026" name="Picture 2" descr="MFC-L6900DW | Bro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8" y="2457567"/>
            <a:ext cx="3691360" cy="369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24010"/>
      </p:ext>
    </p:extLst>
  </p:cSld>
  <p:clrMapOvr>
    <a:masterClrMapping/>
  </p:clrMapOvr>
  <p:transition spd="slow">
    <p:strips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" y="5169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536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Licencjonowanie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endParaRPr lang="pl-PL" sz="2700" b="1" dirty="0">
              <a:solidFill>
                <a:srgbClr val="00B0F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8368" y="1277471"/>
            <a:ext cx="57606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662839" y="1281619"/>
            <a:ext cx="6778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Licencja na poszczególne  moduły system </a:t>
            </a:r>
            <a:r>
              <a:rPr lang="pl-PL" sz="1600" dirty="0" err="1"/>
              <a:t>DocuProfessional</a:t>
            </a:r>
            <a:r>
              <a:rPr lang="pl-PL" sz="1600" dirty="0"/>
              <a:t>*,  1 urządzenie,       5 urządzeń, 10 urządzeń, aktualizacje  1 rok</a:t>
            </a:r>
            <a:endParaRPr lang="pl-PL" sz="1600" b="1" dirty="0"/>
          </a:p>
        </p:txBody>
      </p:sp>
      <p:sp>
        <p:nvSpPr>
          <p:cNvPr id="17" name="Prostokąt 16"/>
          <p:cNvSpPr/>
          <p:nvPr/>
        </p:nvSpPr>
        <p:spPr>
          <a:xfrm>
            <a:off x="586800" y="2121882"/>
            <a:ext cx="57606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662839" y="2121882"/>
            <a:ext cx="67962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Licencja na aktualizacje systemu </a:t>
            </a:r>
            <a:r>
              <a:rPr lang="pl-PL" sz="1600" dirty="0" err="1"/>
              <a:t>DocuProfessional</a:t>
            </a:r>
            <a:r>
              <a:rPr lang="pl-PL" sz="1600" dirty="0"/>
              <a:t> * na kolejny rok, </a:t>
            </a:r>
          </a:p>
          <a:p>
            <a:r>
              <a:rPr lang="pl-PL" sz="1600" dirty="0"/>
              <a:t>2 lata, 3 lata, 4 lata</a:t>
            </a:r>
          </a:p>
          <a:p>
            <a:endParaRPr lang="pl-PL" sz="1600" b="1" dirty="0"/>
          </a:p>
        </p:txBody>
      </p:sp>
      <p:sp>
        <p:nvSpPr>
          <p:cNvPr id="19" name="Prostokąt 18"/>
          <p:cNvSpPr/>
          <p:nvPr/>
        </p:nvSpPr>
        <p:spPr>
          <a:xfrm>
            <a:off x="586800" y="3037898"/>
            <a:ext cx="576064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/>
          <p:cNvSpPr/>
          <p:nvPr/>
        </p:nvSpPr>
        <p:spPr>
          <a:xfrm>
            <a:off x="1634239" y="3011417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Licencja na pełne wsparcie serwisowe na system </a:t>
            </a:r>
            <a:r>
              <a:rPr lang="pl-PL" sz="1600" dirty="0" err="1"/>
              <a:t>DocuProfessional</a:t>
            </a:r>
            <a:r>
              <a:rPr lang="pl-PL" sz="1600" dirty="0"/>
              <a:t> *  na 1 rok, 2 lata, 3 lata, 4 lata, 5 lat </a:t>
            </a:r>
          </a:p>
          <a:p>
            <a:endParaRPr lang="pl-PL" sz="1600" b="1" dirty="0"/>
          </a:p>
        </p:txBody>
      </p:sp>
      <p:sp>
        <p:nvSpPr>
          <p:cNvPr id="21" name="Prostokąt 20"/>
          <p:cNvSpPr/>
          <p:nvPr/>
        </p:nvSpPr>
        <p:spPr>
          <a:xfrm>
            <a:off x="569043" y="5655334"/>
            <a:ext cx="78718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* moduły: autoryzacja, wydruk podążający, raportowanie</a:t>
            </a:r>
            <a:endParaRPr lang="pl-PL" sz="1400" b="1" dirty="0"/>
          </a:p>
        </p:txBody>
      </p:sp>
      <p:sp>
        <p:nvSpPr>
          <p:cNvPr id="24" name="Prostokąt 23"/>
          <p:cNvSpPr/>
          <p:nvPr/>
        </p:nvSpPr>
        <p:spPr>
          <a:xfrm>
            <a:off x="586800" y="3933056"/>
            <a:ext cx="576064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1621097" y="3928700"/>
            <a:ext cx="6778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Licencja na moduł  dodatkowy  OCR (zapis do formatu Word, Excel …) na  1000 stron, 5000 stron, 10000 stron przetwarzania formatu A4 w skali miesiąca</a:t>
            </a:r>
            <a:endParaRPr lang="pl-PL" sz="1600" b="1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658723"/>
      </p:ext>
    </p:extLst>
  </p:cSld>
  <p:clrMapOvr>
    <a:masterClrMapping/>
  </p:clrMapOvr>
  <p:transition spd="slow">
    <p:strips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Dlaczego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3161" y="1228396"/>
            <a:ext cx="79416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polski produkt - polskie wsparcie serwisowe,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bezpośrednie wsparcie dla klienta końcowego,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proste  i elastyczne licencjonowanie,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przyjazny konfigurator,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najważniejsze  funkcje systemów zarządzania wydrukiem,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możliwość dostosowania systemu pod wymagania klienta,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b="1" dirty="0"/>
              <a:t>najlepsza oferta cenowa na rynku</a:t>
            </a:r>
          </a:p>
          <a:p>
            <a:endParaRPr lang="pl-PL" sz="28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132813"/>
      </p:ext>
    </p:extLst>
  </p:cSld>
  <p:clrMapOvr>
    <a:masterClrMapping/>
  </p:clrMapOvr>
  <p:transition spd="slow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Co to jest system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5" name="Prostokąt 4"/>
          <p:cNvSpPr/>
          <p:nvPr/>
        </p:nvSpPr>
        <p:spPr>
          <a:xfrm>
            <a:off x="719571" y="1316359"/>
            <a:ext cx="81470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b="1" dirty="0" err="1"/>
              <a:t>DocuProfessional</a:t>
            </a:r>
            <a:r>
              <a:rPr lang="pl-PL" sz="2400" dirty="0"/>
              <a:t> jest to zintegrowane rozwiązanie z zakresu zarządzania drukiem, kopiowaniem i skanowaniem  na urządzeniach wielofunkcyjnych </a:t>
            </a:r>
            <a:r>
              <a:rPr lang="pl-PL" sz="2400" b="1" dirty="0" err="1"/>
              <a:t>Brother</a:t>
            </a:r>
            <a:r>
              <a:rPr lang="pl-PL" sz="2400" dirty="0"/>
              <a:t>. 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5</a:t>
            </a:fld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695132" y="342104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System umożliwia monitorowanie kosztów, daje efektywny sposób kontroli i zarządzania firmowym środowiskiem wydruku.</a:t>
            </a:r>
          </a:p>
        </p:txBody>
      </p:sp>
      <p:pic>
        <p:nvPicPr>
          <p:cNvPr id="11" name="Picture 2" descr="https://smedia.webcollage.net/rwvfp/wc/cp/1583425319084_2cbc45a1-51b6-4307-8004-85584e051687/module/brotherprinter/_cp/products/1540829741603/tab-96ef3943-55d9-4ad7-8751-f5c636432776/277c633e-6606-4bd2-a5ea-4a220d27901f.jpg.w4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66" y="3212976"/>
            <a:ext cx="2736304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53240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11560" y="476672"/>
            <a:ext cx="8064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Główne cechy systemu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dirty="0">
                <a:solidFill>
                  <a:srgbClr val="00B0F0"/>
                </a:solidFill>
              </a:rPr>
              <a:t> ?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6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41786" y="1232756"/>
            <a:ext cx="7660427" cy="4772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centralne rozliczanie kosztów drukowania, kopiowania, skanowania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centralne zarządzanie  urządzeniami w oddziałach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autoryzacja za pomocą karty zbliżeniowej; kodu PIN bądź danych logowania z AD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wydruk poufny i podążający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integracja systemu z panelem urządzenia wielofunkcyjnego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definiowanie polityki wydruku - tworzenie reguł: drukowania*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monitorowanie stanu urządzeń – poziom tonera, papieru, awarie, błędy*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centralny panel administracyjny dostępny przez interfejs webowy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zarządzanie pracami: aktywne, ulubione, historia, usuwanie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skanowanie na e-mai i do folderu zalogowanego użytkownika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wydruk mobilny (wysyłka plików na email bądź </a:t>
            </a:r>
            <a:r>
              <a:rPr lang="pl-PL" sz="1600" dirty="0" err="1"/>
              <a:t>upload</a:t>
            </a:r>
            <a:r>
              <a:rPr lang="pl-PL" sz="1600" dirty="0"/>
              <a:t> plików)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system OCR</a:t>
            </a:r>
          </a:p>
          <a:p>
            <a:pPr lvl="0">
              <a:lnSpc>
                <a:spcPct val="150000"/>
              </a:lnSpc>
            </a:pPr>
            <a:r>
              <a:rPr lang="pl-PL" sz="1200" dirty="0"/>
              <a:t>* wybrane funkcje dostępne dla danych producentów i modeli urządzeń</a:t>
            </a:r>
          </a:p>
        </p:txBody>
      </p:sp>
      <p:pic>
        <p:nvPicPr>
          <p:cNvPr id="1026" name="Picture 2" descr="Znalezione obrazy dla zapytania funkcjonalnoÅÄ system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54709"/>
      </p:ext>
    </p:extLst>
  </p:cSld>
  <p:clrMapOvr>
    <a:masterClrMapping/>
  </p:clrMapOvr>
  <p:transition spd="slow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Z jakich modułów składa się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00" y="2181444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00" y="3227478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35" y="4269676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792" y="3218020"/>
            <a:ext cx="1580400" cy="8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7</a:t>
            </a:fld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0768"/>
            <a:ext cx="2292583" cy="6549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937" y="3212193"/>
            <a:ext cx="1580399" cy="8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725093"/>
      </p:ext>
    </p:extLst>
  </p:cSld>
  <p:clrMapOvr>
    <a:masterClrMapping/>
  </p:clrMapOvr>
  <p:transition spd="slow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39552" y="476672"/>
            <a:ext cx="8352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Moduły główne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3920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1" y="2898340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1" y="4413173"/>
            <a:ext cx="15811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142228" y="1523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Dostęp do urządzenia jest zabezpieczony. Użytkownik może odblokować urządzenie za pomocą karty dostępowej bądź kodem PIN lub logowaniem z AD.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123728" y="28983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Odebranie wydruku z dowolnego urządzenia* podłączonego do systemu. Konieczność autoryzacji gwarantuje  poufność wydruku.</a:t>
            </a:r>
          </a:p>
        </p:txBody>
      </p:sp>
      <p:sp>
        <p:nvSpPr>
          <p:cNvPr id="6" name="Prostokąt 5"/>
          <p:cNvSpPr/>
          <p:nvPr/>
        </p:nvSpPr>
        <p:spPr>
          <a:xfrm>
            <a:off x="2195736" y="42511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/>
              <a:t>Umożliwia uzyskanie szczegółowych raportów ilościowych i kosztowych zawierających dane o wydrukach, skanach oraz skopiowanych dokumentach. 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2983066" y="5607592"/>
            <a:ext cx="5536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* </a:t>
            </a:r>
            <a:r>
              <a:rPr lang="pl-PL" sz="1400" dirty="0">
                <a:solidFill>
                  <a:schemeClr val="bg1">
                    <a:lumMod val="50000"/>
                  </a:schemeClr>
                </a:solidFill>
              </a:rPr>
              <a:t>lista urządzeń  dostępna w prezentacji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8</a:t>
            </a:fld>
            <a:endParaRPr lang="pl-PL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28" y="4355609"/>
            <a:ext cx="2300097" cy="11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87" y="1377059"/>
            <a:ext cx="2106040" cy="117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7055" y="2848709"/>
            <a:ext cx="2111010" cy="11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937844"/>
      </p:ext>
    </p:extLst>
  </p:cSld>
  <p:clrMapOvr>
    <a:masterClrMapping/>
  </p:clrMapOvr>
  <p:transition spd="slow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51520" y="476672"/>
            <a:ext cx="8892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>
                <a:solidFill>
                  <a:srgbClr val="00B0F0"/>
                </a:solidFill>
              </a:rPr>
              <a:t>Moduły główne </a:t>
            </a:r>
            <a:r>
              <a:rPr lang="pl-PL" sz="2700" b="1" dirty="0" err="1">
                <a:solidFill>
                  <a:srgbClr val="00B0F0"/>
                </a:solidFill>
              </a:rPr>
              <a:t>DocuProfessional</a:t>
            </a:r>
            <a:r>
              <a:rPr lang="pl-PL" sz="2700" b="1" dirty="0">
                <a:solidFill>
                  <a:srgbClr val="00B0F0"/>
                </a:solidFill>
              </a:rPr>
              <a:t> </a:t>
            </a:r>
            <a:r>
              <a:rPr lang="pl-PL" sz="27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41800" y="1151172"/>
            <a:ext cx="28182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 err="1"/>
              <a:t>DocuScan</a:t>
            </a:r>
            <a:r>
              <a:rPr lang="pl-PL" sz="1600" dirty="0"/>
              <a:t> - parametryzowane funkcje skanowania na udostępniony zasób użytkownika, sieciowy bądź jego e-mail. </a:t>
            </a:r>
          </a:p>
          <a:p>
            <a:endParaRPr lang="pl-PL" sz="1600" dirty="0"/>
          </a:p>
          <a:p>
            <a:r>
              <a:rPr lang="pl-PL" sz="1600" dirty="0"/>
              <a:t>Szablony skanowania  tworzone w centralnym systemie </a:t>
            </a:r>
            <a:r>
              <a:rPr lang="pl-PL" sz="1600" dirty="0" err="1"/>
              <a:t>DocuProfessional</a:t>
            </a:r>
            <a:r>
              <a:rPr lang="pl-PL" sz="1600" dirty="0"/>
              <a:t> są dostępne na urządzeniach podłączonych do systemu dla udostępnionych grup użytkowników.</a:t>
            </a:r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5B7B3-D111-4744-B496-33725355A275}" type="slidenum">
              <a:rPr lang="pl-PL" smtClean="0"/>
              <a:t>9</a:t>
            </a:fld>
            <a:endParaRPr lang="pl-PL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9" y="1151173"/>
            <a:ext cx="1580399" cy="86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az 10" descr="E:\104129.b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84" y="1142999"/>
            <a:ext cx="41148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 descr="E:\124820.b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84" y="3573016"/>
            <a:ext cx="41148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577161"/>
      </p:ext>
    </p:extLst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6867</TotalTime>
  <Words>2000</Words>
  <Application>Microsoft Office PowerPoint</Application>
  <PresentationFormat>Pokaz na ekranie (4:3)</PresentationFormat>
  <Paragraphs>299</Paragraphs>
  <Slides>46</Slides>
  <Notes>46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4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Czesiek</dc:creator>
  <cp:lastModifiedBy>Czesław Orda</cp:lastModifiedBy>
  <cp:revision>274</cp:revision>
  <cp:lastPrinted>2017-09-01T11:43:22Z</cp:lastPrinted>
  <dcterms:created xsi:type="dcterms:W3CDTF">2016-02-03T08:06:49Z</dcterms:created>
  <dcterms:modified xsi:type="dcterms:W3CDTF">2021-04-16T09:46:30Z</dcterms:modified>
</cp:coreProperties>
</file>