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0" r:id="rId3"/>
    <p:sldId id="257" r:id="rId4"/>
    <p:sldId id="306" r:id="rId5"/>
    <p:sldId id="299" r:id="rId6"/>
    <p:sldId id="292" r:id="rId7"/>
    <p:sldId id="258" r:id="rId8"/>
    <p:sldId id="261" r:id="rId9"/>
    <p:sldId id="262" r:id="rId10"/>
    <p:sldId id="307" r:id="rId11"/>
    <p:sldId id="301" r:id="rId12"/>
    <p:sldId id="302" r:id="rId13"/>
    <p:sldId id="303" r:id="rId14"/>
    <p:sldId id="304" r:id="rId15"/>
    <p:sldId id="305" r:id="rId16"/>
    <p:sldId id="314" r:id="rId17"/>
    <p:sldId id="263" r:id="rId18"/>
    <p:sldId id="274" r:id="rId19"/>
    <p:sldId id="264" r:id="rId20"/>
    <p:sldId id="287" r:id="rId21"/>
    <p:sldId id="282" r:id="rId22"/>
    <p:sldId id="284" r:id="rId23"/>
    <p:sldId id="285" r:id="rId24"/>
    <p:sldId id="286" r:id="rId25"/>
    <p:sldId id="265" r:id="rId26"/>
    <p:sldId id="275" r:id="rId27"/>
    <p:sldId id="308" r:id="rId28"/>
    <p:sldId id="309" r:id="rId29"/>
    <p:sldId id="310" r:id="rId30"/>
    <p:sldId id="266" r:id="rId31"/>
    <p:sldId id="281" r:id="rId32"/>
    <p:sldId id="316" r:id="rId33"/>
    <p:sldId id="267" r:id="rId34"/>
    <p:sldId id="283" r:id="rId35"/>
    <p:sldId id="289" r:id="rId36"/>
    <p:sldId id="290" r:id="rId37"/>
    <p:sldId id="268" r:id="rId38"/>
    <p:sldId id="311" r:id="rId39"/>
    <p:sldId id="313" r:id="rId40"/>
    <p:sldId id="276" r:id="rId41"/>
    <p:sldId id="317" r:id="rId42"/>
    <p:sldId id="318" r:id="rId43"/>
    <p:sldId id="278" r:id="rId44"/>
    <p:sldId id="319" r:id="rId45"/>
    <p:sldId id="279" r:id="rId46"/>
    <p:sldId id="320" r:id="rId47"/>
    <p:sldId id="269" r:id="rId48"/>
    <p:sldId id="293" r:id="rId49"/>
    <p:sldId id="312" r:id="rId50"/>
    <p:sldId id="315" r:id="rId51"/>
    <p:sldId id="270" r:id="rId52"/>
    <p:sldId id="260" r:id="rId53"/>
    <p:sldId id="291" r:id="rId54"/>
    <p:sldId id="273" r:id="rId55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74"/>
  </p:normalViewPr>
  <p:slideViewPr>
    <p:cSldViewPr>
      <p:cViewPr varScale="1">
        <p:scale>
          <a:sx n="68" d="100"/>
          <a:sy n="68" d="100"/>
        </p:scale>
        <p:origin x="126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F5BE1-C053-4278-BA23-A677FD72FEA8}" type="datetimeFigureOut">
              <a:rPr lang="pl-PL" smtClean="0"/>
              <a:t>30.09.2021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7C2F-B50A-46AD-8AC7-6BEB0E34B2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141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3DE05-F991-4922-96B7-707A80C9D473}" type="datetimeFigureOut">
              <a:rPr lang="pl-PL" smtClean="0"/>
              <a:t>30.09.2021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6D88-557C-4DCC-8908-2729DAE59B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128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1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3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19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4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64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32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7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9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4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2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0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0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0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0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516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8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96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29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27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2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27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9824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91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103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71576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654878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109312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060978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144621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228946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04312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406701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560330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023267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389416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7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developers.hp.com/oxpd-netjava/doc/compatible-device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3" y="235483"/>
            <a:ext cx="4518248" cy="1290771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850EA77-0C8E-4D3E-884B-D4EDD2D2A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41" y="3153632"/>
            <a:ext cx="7020272" cy="268072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8DE771B-D348-4340-931B-9A54D9FDC0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41" y="1930123"/>
            <a:ext cx="7052751" cy="12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7969"/>
      </p:ext>
    </p:extLst>
  </p:cSld>
  <p:clrMapOvr>
    <a:masterClrMapping/>
  </p:clrMapOvr>
  <p:transition spd="slow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10</a:t>
            </a:fld>
            <a:endParaRPr lang="pl-PL"/>
          </a:p>
        </p:txBody>
      </p:sp>
      <p:pic>
        <p:nvPicPr>
          <p:cNvPr id="15" name="Obraz 14"/>
          <p:cNvPicPr/>
          <p:nvPr/>
        </p:nvPicPr>
        <p:blipFill>
          <a:blip r:embed="rId5"/>
          <a:stretch>
            <a:fillRect/>
          </a:stretch>
        </p:blipFill>
        <p:spPr>
          <a:xfrm>
            <a:off x="755576" y="3645021"/>
            <a:ext cx="3414395" cy="215963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51520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Additional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modules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051720" y="1109263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/>
              <a:t>DocuOffice</a:t>
            </a:r>
            <a:r>
              <a:rPr lang="pl-PL" sz="1600" dirty="0"/>
              <a:t> – </a:t>
            </a:r>
            <a:r>
              <a:rPr lang="pl-PL" sz="1600" dirty="0" err="1"/>
              <a:t>scan</a:t>
            </a:r>
            <a:r>
              <a:rPr lang="pl-PL" sz="1600" dirty="0"/>
              <a:t> to e</a:t>
            </a:r>
            <a:r>
              <a:rPr lang="en-US" sz="1600" dirty="0" err="1"/>
              <a:t>ditable</a:t>
            </a:r>
            <a:r>
              <a:rPr lang="en-US" sz="1600" dirty="0"/>
              <a:t> formats, incl. Word, Excel, PowerPoint, ... and sending work to e-mail or to the logged in user's network folder</a:t>
            </a:r>
            <a:r>
              <a:rPr lang="pl-PL" sz="1600" dirty="0"/>
              <a:t>. </a:t>
            </a:r>
          </a:p>
          <a:p>
            <a:endParaRPr lang="pl-PL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9263"/>
            <a:ext cx="1580400" cy="8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2181"/>
            <a:ext cx="1580400" cy="8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2160640" y="2428412"/>
            <a:ext cx="586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/>
              <a:t>DocuBarcode</a:t>
            </a:r>
            <a:r>
              <a:rPr lang="pl-PL" sz="1600" dirty="0"/>
              <a:t> – </a:t>
            </a:r>
            <a:r>
              <a:rPr lang="en-US" sz="1600" dirty="0"/>
              <a:t>scanning documents with barcode recognition. Barcode as page separator and saved to the file name.</a:t>
            </a:r>
            <a:endParaRPr lang="pl-PL" sz="1400" dirty="0"/>
          </a:p>
        </p:txBody>
      </p:sp>
      <p:pic>
        <p:nvPicPr>
          <p:cNvPr id="14" name="Obraz 13"/>
          <p:cNvPicPr/>
          <p:nvPr/>
        </p:nvPicPr>
        <p:blipFill>
          <a:blip r:embed="rId8"/>
          <a:stretch>
            <a:fillRect/>
          </a:stretch>
        </p:blipFill>
        <p:spPr>
          <a:xfrm>
            <a:off x="4427984" y="3645022"/>
            <a:ext cx="34128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5347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Architecture: </a:t>
            </a:r>
            <a:r>
              <a:rPr lang="pl-PL" sz="2700" dirty="0" err="1">
                <a:solidFill>
                  <a:srgbClr val="00B0F0"/>
                </a:solidFill>
              </a:rPr>
              <a:t>Headquarters</a:t>
            </a:r>
            <a:r>
              <a:rPr lang="pl-PL" sz="2700" dirty="0">
                <a:solidFill>
                  <a:srgbClr val="00B0F0"/>
                </a:solidFill>
              </a:rPr>
              <a:t> + </a:t>
            </a:r>
            <a:r>
              <a:rPr lang="pl-PL" sz="2700" dirty="0" err="1">
                <a:solidFill>
                  <a:srgbClr val="00B0F0"/>
                </a:solidFill>
              </a:rPr>
              <a:t>Departments</a:t>
            </a:r>
            <a:endParaRPr lang="pl-PL" sz="2700" dirty="0">
              <a:solidFill>
                <a:srgbClr val="00B0F0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11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63DDD7-5270-4C9D-9163-5A5CBBF3C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020" y="1043097"/>
            <a:ext cx="6787480" cy="49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5080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FUNCTIONALITY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12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1109262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/>
              <a:t>Licensing: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licensing of individual system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separate licensing for printers and multifunction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no license restrictions as to the number of system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licensing for the number of devices connected to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licensing for a specific period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no license restrictions for connecting any number of branches</a:t>
            </a:r>
            <a:endParaRPr lang="pl-PL" sz="1300" dirty="0"/>
          </a:p>
          <a:p>
            <a:r>
              <a:rPr lang="pl-PL" sz="1300" dirty="0"/>
              <a:t> </a:t>
            </a:r>
          </a:p>
          <a:p>
            <a:r>
              <a:rPr lang="en-US" sz="1300" b="1" dirty="0"/>
              <a:t>Access 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securing user access to multifunction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blocking all functions of the device and unblocking them after 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print all works while logging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user authorization using an electronic card using an external authorization reader or alternative logging in with a PIN code or login and password from 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automatic assigning of proximity cards by users using PUK codes (automatic generation by e-mail or first printout) or using AD user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download a list of users from external data sources such as: Active Directory, csv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to create several different connections to 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automatic synchronization of users with LDAP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support for printouts from various systems, including: Windows, Linux, 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cooperation with the EFI Fiery print server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Polish or English user interface on the device panel </a:t>
            </a: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1026018497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FUNCTIONALITY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13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110926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/>
              <a:t>Follow Print</a:t>
            </a:r>
            <a:r>
              <a:rPr lang="pl-PL" sz="1300" b="1" dirty="0" err="1"/>
              <a:t>ing</a:t>
            </a:r>
            <a:r>
              <a:rPr lang="en-US" sz="13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functionality of following and secured printouts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receive the created task on any compatible device connected to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picking up the created task in any 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manage the job queue from the MFP display of the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canceling works, reprinting from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change job settings before printing on the device: number of copies, duplex printing, color / mono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preview the work before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release all or selected jobs from the print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system displays only the work of the currently logged in user on the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reprinting jobs without printing ("Favorites")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printout of documents from folders, printout via email, printout via file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direct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advanced management of the printing process (print queues)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notifications on the device about the job status of printed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counting works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system has the function of distinguishing between monochrome and color pages in mixed works, i.e. those that contain both mono and color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generate PIN and PUK codes by users (via an account on the website)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printout of files sent to E-Mail, upload of files by the user's website (mobile printout)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possibility of delegating work to any person / persons </a:t>
            </a:r>
            <a:endParaRPr lang="pl-PL" sz="1300" dirty="0"/>
          </a:p>
          <a:p>
            <a:endParaRPr lang="pl-PL" sz="1300" dirty="0"/>
          </a:p>
          <a:p>
            <a:endParaRPr lang="pl-PL" sz="1300" dirty="0"/>
          </a:p>
          <a:p>
            <a:endParaRPr lang="pl-PL" sz="1300" dirty="0"/>
          </a:p>
          <a:p>
            <a:endParaRPr lang="pl-PL" sz="1300" dirty="0"/>
          </a:p>
          <a:p>
            <a:endParaRPr lang="pl-PL" sz="1300" dirty="0"/>
          </a:p>
          <a:p>
            <a:endParaRPr lang="pl-PL" sz="1300" dirty="0"/>
          </a:p>
          <a:p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3639977859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FUNCTIONALITY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14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110926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/>
              <a:t>Reporting: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central reporting system (settlement of each branch from the position of the central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generating a time report separately for: printing, copying, scanning, fax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generate a report separately in the following formats: A3, A4, color, mono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group reports into: units, users, devices, user groups, device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generate a quantitative and cost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generate a report for projects (printing, copying, scanning)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generate automatic reports and send them via e-mail to selected people</a:t>
            </a:r>
          </a:p>
          <a:p>
            <a:endParaRPr lang="en-US" sz="1300" b="1" dirty="0"/>
          </a:p>
          <a:p>
            <a:r>
              <a:rPr lang="en-US" sz="1300" b="1" dirty="0"/>
              <a:t>Monitoring *: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monitoring of the status of consumables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monitoring the level of paper trays (every 25% for selected models of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current reading of device counters; service error report from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automatic notifications: counters, materials, out of paper, service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defining notifications for multiple levels of consumable status</a:t>
            </a:r>
          </a:p>
          <a:p>
            <a:endParaRPr lang="en-US" sz="1300" b="1" dirty="0"/>
          </a:p>
          <a:p>
            <a:r>
              <a:rPr lang="en-US" sz="1300" b="1" dirty="0"/>
              <a:t>Scanning: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central scanning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manage scans by defining scan templates from the system level for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possibility of counting and reporting scanned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scan to a defined user directory; e-mail of the logged in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assign templates for selected user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ability to define the path and file name from dynamic variables, e.g. user login, group, home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scan to OneDrive </a:t>
            </a:r>
            <a:r>
              <a:rPr lang="pl-PL" sz="13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9666856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FUNCTIONALITY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15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963980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with m input parameters and saving them to the file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with forcing the provision of the necessary parameters (e.g. invoice number, selecting data from the dictionary,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with a document division every n pages for the pdf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to multiple e-mail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300" b="1" dirty="0"/>
              <a:t>Rules*: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apply rules to print, copy and scan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possibility of notifications about the application of a rule, forcing double-sided printing, b / w printing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limit printing, copying, scanning for individual users, groups,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possibility to set quantity and cost rules for works: printed, copied, scanned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define a rule due to the file name, extension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define access rules for printing, copying, scanning at specific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applied rules work in the headquarters as well as in each branch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300" b="1" dirty="0"/>
              <a:t>Administration: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central management system accessible via a web browser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central management system for all departments, all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central system for adding devices, users and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administration panel interface in Polish and English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configuration of SMPT, LDAP e-mail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management of users, devices, groups of users and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rule management; authorization history on the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configure the number of preview pages on the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define the time for how long active jobs are to be stored in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set that all print jobs and stored on the server are encrypted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possibility of assigning aliases to the user, which allow the identification of the same user with different logins from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setting how long printed and active jobs are to be stored on the server </a:t>
            </a:r>
            <a:r>
              <a:rPr lang="pl-PL" sz="1200" b="1" dirty="0"/>
              <a:t> </a:t>
            </a:r>
            <a:endParaRPr lang="pl-PL" sz="1200" dirty="0"/>
          </a:p>
          <a:p>
            <a:r>
              <a:rPr lang="pl-PL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7002889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FUNCTIONALITY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16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96398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/>
          </a:p>
          <a:p>
            <a:r>
              <a:rPr lang="en-US" sz="1200" b="1" dirty="0" err="1"/>
              <a:t>DocuOffice</a:t>
            </a:r>
            <a:r>
              <a:rPr lang="en-US" sz="1200" b="1" dirty="0"/>
              <a:t>, </a:t>
            </a:r>
            <a:r>
              <a:rPr lang="en-US" sz="1200" b="1" dirty="0" err="1"/>
              <a:t>DocuBarcode</a:t>
            </a:r>
            <a:r>
              <a:rPr lang="en-US" sz="1200" b="1" dirty="0"/>
              <a:t> (add-on modules):</a:t>
            </a:r>
          </a:p>
          <a:p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with text recognition, processing of documents to file formats such as: doc, </a:t>
            </a:r>
            <a:r>
              <a:rPr lang="en-US" sz="1200" dirty="0" err="1"/>
              <a:t>xls</a:t>
            </a:r>
            <a:r>
              <a:rPr lang="en-US" sz="1200" dirty="0"/>
              <a:t>, ppt, PDF, searchable PDF, txt / csv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open files in programs such as: Word, Excel, PowerPoint, </a:t>
            </a:r>
            <a:r>
              <a:rPr lang="en-US" sz="1200" dirty="0" err="1"/>
              <a:t>AdobeReader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sending processed documents by e-mail as a link to an attachment or a logged-in user's folder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documents from the panel of the multifunction device with the text recognition function,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hotfolder</a:t>
            </a:r>
            <a:r>
              <a:rPr lang="en-US" sz="1200" dirty="0"/>
              <a:t> - processing pdf files to the selected format (input directory of documents to be processed and output directory with processed documents)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hotfolder</a:t>
            </a:r>
            <a:r>
              <a:rPr lang="en-US" sz="1200" dirty="0"/>
              <a:t> codes - processing pdf files with barcodes from the selected folder and saving the code name to the file name and sending the result to the appropriate directory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defining multiple scan templates for specific groups of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configuration of the system view (access to selected formats; scanning options) on the device panel for user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with barcode recognition (barcode as a document distribution; code as file name)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defining access rights to selected templates for user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ability to send documents to the selected email and document to the appropriate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with a document division every n pages for the pdf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scanning with a split document every n pages for </a:t>
            </a:r>
            <a:r>
              <a:rPr lang="en-US" sz="1200" dirty="0" err="1"/>
              <a:t>ocr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* not all functions are available on certain device models. Details at the </a:t>
            </a:r>
            <a:r>
              <a:rPr lang="en-US" sz="1200" dirty="0" err="1"/>
              <a:t>Docu</a:t>
            </a:r>
            <a:r>
              <a:rPr lang="en-US" sz="1200" dirty="0"/>
              <a:t>-Partner software manufacturer.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04340586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Authorization</a:t>
            </a:r>
            <a:r>
              <a:rPr lang="pl-PL" sz="2700" dirty="0">
                <a:solidFill>
                  <a:srgbClr val="00B0F0"/>
                </a:solidFill>
              </a:rPr>
              <a:t> - </a:t>
            </a:r>
            <a:r>
              <a:rPr lang="pl-PL" sz="2700" dirty="0" err="1">
                <a:solidFill>
                  <a:srgbClr val="00B0F0"/>
                </a:solidFill>
              </a:rPr>
              <a:t>card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reader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17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0000" y="5157192"/>
            <a:ext cx="6368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Unlock the Xerox device with an access card (such as one it uses for room access, for example). There is an alternative login: with a PIN code or logging in from AD (to a computer).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E3773FE-4E5E-4552-B502-5121CFB4C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114" y="1034566"/>
            <a:ext cx="6143928" cy="39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58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Authorization</a:t>
            </a:r>
            <a:r>
              <a:rPr lang="pl-PL" sz="2700" dirty="0">
                <a:solidFill>
                  <a:srgbClr val="00B0F0"/>
                </a:solidFill>
              </a:rPr>
              <a:t> - PIN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18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387610" y="5169816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         </a:t>
            </a:r>
            <a:r>
              <a:rPr lang="en-US" sz="1400" dirty="0"/>
              <a:t>Alternative login: with an individual user</a:t>
            </a:r>
            <a:r>
              <a:rPr lang="en-US" sz="1400" b="1" dirty="0"/>
              <a:t> PIN </a:t>
            </a:r>
            <a:r>
              <a:rPr lang="en-US" sz="1400" dirty="0"/>
              <a:t>code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89E3C0A-19A6-46DB-B429-D59E1F8B2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700" y="1239311"/>
            <a:ext cx="5400600" cy="37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6846"/>
      </p:ext>
    </p:extLst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Printing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19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Yes </a:t>
            </a:r>
            <a:r>
              <a:rPr lang="en-US" sz="1400" dirty="0"/>
              <a:t>- the possibility of printing immediately after logging in, unblocking the device</a:t>
            </a:r>
          </a:p>
          <a:p>
            <a:r>
              <a:rPr lang="en-US" sz="1400" b="1" dirty="0"/>
              <a:t>No</a:t>
            </a:r>
            <a:r>
              <a:rPr lang="en-US" sz="1400" dirty="0"/>
              <a:t> - resignation from printing, unblocking the device.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02FA332-2AFB-4BBC-975E-E1957AF96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208" y="1276502"/>
            <a:ext cx="5400000" cy="36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06960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242228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Printing </a:t>
            </a:r>
            <a:r>
              <a:rPr lang="pl-PL" sz="2700" dirty="0" err="1">
                <a:solidFill>
                  <a:srgbClr val="00B0F0"/>
                </a:solidFill>
              </a:rPr>
              <a:t>cost</a:t>
            </a:r>
            <a:r>
              <a:rPr lang="pl-PL" sz="2700" dirty="0">
                <a:solidFill>
                  <a:srgbClr val="00B0F0"/>
                </a:solidFill>
              </a:rPr>
              <a:t> ?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1561" y="791800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Experts estimate that </a:t>
            </a:r>
            <a:r>
              <a:rPr lang="en-US" sz="2400" b="1" dirty="0"/>
              <a:t>80-90 </a:t>
            </a:r>
            <a:r>
              <a:rPr lang="pl-PL" sz="2400" b="1" dirty="0"/>
              <a:t>% </a:t>
            </a:r>
            <a:r>
              <a:rPr lang="en-US" sz="2400" dirty="0"/>
              <a:t>users don't know what the printing costs are. Meanwhile, they may constitute up to </a:t>
            </a:r>
            <a:r>
              <a:rPr lang="pl-PL" sz="2400" dirty="0"/>
              <a:t>      </a:t>
            </a:r>
            <a:r>
              <a:rPr lang="en-US" sz="2400" b="1" dirty="0"/>
              <a:t>3 - 4 </a:t>
            </a:r>
            <a:r>
              <a:rPr lang="pl-PL" sz="2400" b="1" dirty="0"/>
              <a:t>%</a:t>
            </a:r>
            <a:r>
              <a:rPr lang="en-US" sz="2400" b="1" dirty="0"/>
              <a:t> </a:t>
            </a:r>
            <a:r>
              <a:rPr lang="en-US" sz="2400" dirty="0"/>
              <a:t>the company's income.</a:t>
            </a:r>
          </a:p>
          <a:p>
            <a:endParaRPr lang="en-US" sz="2400" dirty="0"/>
          </a:p>
          <a:p>
            <a:r>
              <a:rPr lang="en-US" sz="2400" dirty="0"/>
              <a:t>We can change this thanks to </a:t>
            </a:r>
            <a:r>
              <a:rPr lang="en-US" sz="2400" b="1" dirty="0" err="1"/>
              <a:t>DocuProfessional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Our system ensures compliance with print safety requirements and full control of printing costs. </a:t>
            </a:r>
            <a:r>
              <a:rPr lang="pl-PL" sz="2400" dirty="0"/>
              <a:t>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</a:t>
            </a:fld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85" y="1268760"/>
            <a:ext cx="2724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92635"/>
      </p:ext>
    </p:extLst>
  </p:cSld>
  <p:clrMapOvr>
    <a:masterClrMapping/>
  </p:clrMapOvr>
  <p:transition spd="slow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Printing - </a:t>
            </a:r>
            <a:r>
              <a:rPr lang="pl-PL" sz="2800" dirty="0" err="1">
                <a:solidFill>
                  <a:srgbClr val="00B0F0"/>
                </a:solidFill>
              </a:rPr>
              <a:t>DocuProfessional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20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Device unlocked per user.</a:t>
            </a:r>
          </a:p>
          <a:p>
            <a:r>
              <a:rPr lang="en-US" sz="1400" dirty="0"/>
              <a:t>All activities: printing, copying, scanning are monitored and counted for a given logged in user.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E41C72-2D7A-4EA1-820A-216B3B35B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721" y="1245817"/>
            <a:ext cx="5400000" cy="36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0605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7" y="-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Application </a:t>
            </a:r>
            <a:r>
              <a:rPr lang="pl-PL" sz="2700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, Printing - </a:t>
            </a:r>
            <a:r>
              <a:rPr lang="pl-PL" sz="2700" dirty="0" err="1">
                <a:solidFill>
                  <a:srgbClr val="00B0F0"/>
                </a:solidFill>
              </a:rPr>
              <a:t>active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jobs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21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user can manage his print queue: </a:t>
            </a:r>
            <a:r>
              <a:rPr lang="en-US" sz="1400" b="1" dirty="0"/>
              <a:t>active jobs</a:t>
            </a:r>
          </a:p>
          <a:p>
            <a:r>
              <a:rPr lang="en-US" sz="1400" dirty="0"/>
              <a:t>Possibility to print, remove, transfer to favorite selected works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9CC9EC-993C-400E-840C-8765B7F52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196474"/>
            <a:ext cx="5400000" cy="37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51282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F0"/>
                </a:solidFill>
              </a:rPr>
              <a:t>Printing - work preview, parameters change </a:t>
            </a:r>
            <a:endParaRPr lang="pl-PL" sz="27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22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ability to preview the work before printing and change the basic parameters of work on the device.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CA123D-2657-4532-B146-91C6D7029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721" y="1103311"/>
            <a:ext cx="5400000" cy="36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59576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Printing - </a:t>
            </a:r>
            <a:r>
              <a:rPr lang="pl-PL" sz="2700" dirty="0" err="1">
                <a:solidFill>
                  <a:srgbClr val="00B0F0"/>
                </a:solidFill>
              </a:rPr>
              <a:t>Favorite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23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user can manage his works and add to favorites (works that he wants to have "on hand" to be printed on the selected device)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56BFCE6-AE6A-4AEE-ADC6-91730BD9E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008" y="1299825"/>
            <a:ext cx="5400000" cy="36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8349"/>
      </p:ext>
    </p:extLst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Printing - </a:t>
            </a:r>
            <a:r>
              <a:rPr lang="pl-PL" sz="2700" dirty="0" err="1">
                <a:solidFill>
                  <a:srgbClr val="00B0F0"/>
                </a:solidFill>
              </a:rPr>
              <a:t>history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24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user has access to his history of printed works (possibility of reprinting and previewing works) </a:t>
            </a: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876D7E-E8D9-494D-BB71-EAC5B9705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1251513"/>
            <a:ext cx="5400000" cy="36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62248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78062" y="52639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Reporting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25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B13AE9-88FD-4264-8FAC-FDFDAE8EF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00" y="1196752"/>
            <a:ext cx="8280000" cy="389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6915"/>
      </p:ext>
    </p:extLst>
  </p:cSld>
  <p:clrMapOvr>
    <a:masterClrMapping/>
  </p:clrMapOvr>
  <p:transition spd="slow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2826" y="476672"/>
            <a:ext cx="829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Reporting: </a:t>
            </a:r>
            <a:r>
              <a:rPr lang="pl-PL" sz="2800" dirty="0" err="1">
                <a:solidFill>
                  <a:srgbClr val="00B0F0"/>
                </a:solidFill>
              </a:rPr>
              <a:t>quantitative</a:t>
            </a:r>
            <a:r>
              <a:rPr lang="pl-PL" sz="2800" dirty="0">
                <a:solidFill>
                  <a:srgbClr val="00B0F0"/>
                </a:solidFill>
              </a:rPr>
              <a:t> and </a:t>
            </a:r>
            <a:r>
              <a:rPr lang="pl-PL" sz="2800" dirty="0" err="1">
                <a:solidFill>
                  <a:srgbClr val="00B0F0"/>
                </a:solidFill>
              </a:rPr>
              <a:t>cost-effective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26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36407" y="1123002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/>
              <a:t>Quantitative</a:t>
            </a:r>
            <a:r>
              <a:rPr lang="pl-PL" sz="1400" b="1" dirty="0"/>
              <a:t> report for </a:t>
            </a:r>
            <a:r>
              <a:rPr lang="pl-PL" sz="1400" b="1" dirty="0" err="1"/>
              <a:t>user</a:t>
            </a:r>
            <a:r>
              <a:rPr lang="pl-PL" sz="1400" b="1" dirty="0"/>
              <a:t> </a:t>
            </a:r>
            <a:r>
              <a:rPr lang="pl-PL" sz="1400" b="1" dirty="0" err="1"/>
              <a:t>groups</a:t>
            </a:r>
            <a:r>
              <a:rPr lang="pl-PL" sz="1400" b="1" dirty="0"/>
              <a:t>: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23622" y="3094140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/>
          </a:p>
          <a:p>
            <a:r>
              <a:rPr lang="en-US" sz="1400" b="1" dirty="0"/>
              <a:t>Quantity and cost report for users:</a:t>
            </a:r>
            <a:endParaRPr lang="pl-PL" sz="1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9821"/>
            <a:ext cx="8100000" cy="15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7" y="3789040"/>
            <a:ext cx="8100000" cy="15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0246"/>
      </p:ext>
    </p:extLst>
  </p:cSld>
  <p:clrMapOvr>
    <a:masterClrMapping/>
  </p:clrMapOvr>
  <p:transition spd="slow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2826" y="476672"/>
            <a:ext cx="829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Reporting: </a:t>
            </a:r>
            <a:r>
              <a:rPr lang="pl-PL" sz="2800" dirty="0" err="1">
                <a:solidFill>
                  <a:srgbClr val="00B0F0"/>
                </a:solidFill>
              </a:rPr>
              <a:t>charts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27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36407" y="997606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User report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36407" y="3010765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/>
          </a:p>
          <a:p>
            <a:r>
              <a:rPr lang="en-US" sz="1400" b="1" dirty="0"/>
              <a:t>Report over time for departments </a:t>
            </a:r>
            <a:endParaRPr lang="pl-PL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2" y="1305383"/>
            <a:ext cx="8100000" cy="196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4" y="3468200"/>
            <a:ext cx="8100000" cy="26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31790"/>
      </p:ext>
    </p:extLst>
  </p:cSld>
  <p:clrMapOvr>
    <a:masterClrMapping/>
  </p:clrMapOvr>
  <p:transition spd="slow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65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2826" y="476672"/>
            <a:ext cx="829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Reporting </a:t>
            </a:r>
            <a:r>
              <a:rPr lang="pl-PL" sz="2800" dirty="0" err="1">
                <a:solidFill>
                  <a:srgbClr val="00B0F0"/>
                </a:solidFill>
              </a:rPr>
              <a:t>dashboard</a:t>
            </a:r>
            <a:r>
              <a:rPr lang="pl-PL" sz="2800" dirty="0">
                <a:solidFill>
                  <a:srgbClr val="00B0F0"/>
                </a:solidFill>
              </a:rPr>
              <a:t>: </a:t>
            </a:r>
            <a:r>
              <a:rPr lang="pl-PL" sz="2800" dirty="0" err="1">
                <a:solidFill>
                  <a:srgbClr val="00B0F0"/>
                </a:solidFill>
              </a:rPr>
              <a:t>charts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28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29781" y="5013598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Dashboard report: most prints per users, devices</a:t>
            </a:r>
            <a:endParaRPr lang="pl-PL" sz="14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DD121DB-2059-4D33-8CE5-CDAAC81F6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94043"/>
            <a:ext cx="4110611" cy="31770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2876397-983E-4774-9A33-51C83AE6F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222920"/>
            <a:ext cx="2399928" cy="32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8649"/>
      </p:ext>
    </p:extLst>
  </p:cSld>
  <p:clrMapOvr>
    <a:masterClrMapping/>
  </p:clrMapOvr>
  <p:transition spd="slow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7504" y="488036"/>
            <a:ext cx="829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Reporting </a:t>
            </a:r>
            <a:r>
              <a:rPr lang="pl-PL" sz="2800" dirty="0" err="1">
                <a:solidFill>
                  <a:srgbClr val="00B0F0"/>
                </a:solidFill>
              </a:rPr>
              <a:t>dashboard</a:t>
            </a:r>
            <a:r>
              <a:rPr lang="pl-PL" sz="2800" dirty="0">
                <a:solidFill>
                  <a:srgbClr val="00B0F0"/>
                </a:solidFill>
              </a:rPr>
              <a:t>: </a:t>
            </a:r>
            <a:r>
              <a:rPr lang="pl-PL" sz="2800" dirty="0" err="1">
                <a:solidFill>
                  <a:srgbClr val="00B0F0"/>
                </a:solidFill>
              </a:rPr>
              <a:t>charts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</a:p>
          <a:p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29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77319" y="993553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Dashboard report: printouts over time: months, savings report</a:t>
            </a:r>
            <a:endParaRPr lang="pl-PL" sz="1400" b="1" dirty="0"/>
          </a:p>
        </p:txBody>
      </p:sp>
      <p:sp>
        <p:nvSpPr>
          <p:cNvPr id="11" name="Prostokąt 10"/>
          <p:cNvSpPr/>
          <p:nvPr/>
        </p:nvSpPr>
        <p:spPr>
          <a:xfrm>
            <a:off x="449942" y="3543057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Raport </a:t>
            </a:r>
            <a:r>
              <a:rPr lang="pl-PL" sz="1400" b="1" dirty="0" err="1"/>
              <a:t>dashboard</a:t>
            </a:r>
            <a:r>
              <a:rPr lang="pl-PL" sz="1400" b="1" dirty="0"/>
              <a:t>:  oszczędności, mój raport</a:t>
            </a:r>
          </a:p>
          <a:p>
            <a:endParaRPr lang="pl-PL" sz="14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2A99C7E-2F05-404F-89A6-7501684C7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42" y="1295341"/>
            <a:ext cx="3723177" cy="277093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937043B-8382-485B-9F60-1EBA68A55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061" y="1320364"/>
            <a:ext cx="3015442" cy="44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4649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Secure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Print</a:t>
            </a:r>
            <a:endParaRPr lang="pl-PL" sz="2700" dirty="0">
              <a:solidFill>
                <a:srgbClr val="00B0F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9571" y="1316359"/>
            <a:ext cx="81470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Companies in which employees print, scan, copy and e-mail hundreds of important documents every day are exposed to data leakage.</a:t>
            </a:r>
          </a:p>
          <a:p>
            <a:endParaRPr lang="en-US" sz="2400" dirty="0"/>
          </a:p>
          <a:p>
            <a:r>
              <a:rPr lang="en-US" sz="2400" dirty="0"/>
              <a:t>Potential risk areas:</a:t>
            </a:r>
          </a:p>
          <a:p>
            <a:r>
              <a:rPr lang="en-US" sz="2400" dirty="0"/>
              <a:t>unsecured access to the device control panel</a:t>
            </a:r>
          </a:p>
          <a:p>
            <a:r>
              <a:rPr lang="en-US" sz="2400" dirty="0"/>
              <a:t>documents left on the feeder</a:t>
            </a:r>
          </a:p>
          <a:p>
            <a:r>
              <a:rPr lang="en-US" sz="2400" dirty="0"/>
              <a:t>unsecured access to functions: copying, scanning</a:t>
            </a:r>
          </a:p>
          <a:p>
            <a:r>
              <a:rPr lang="en-US" sz="2400" dirty="0"/>
              <a:t>unsecured print</a:t>
            </a:r>
          </a:p>
          <a:p>
            <a:r>
              <a:rPr lang="en-US" sz="2400" dirty="0"/>
              <a:t>printing private documents at work</a:t>
            </a:r>
          </a:p>
          <a:p>
            <a:r>
              <a:rPr lang="en-US" sz="2400" dirty="0"/>
              <a:t>data leak</a:t>
            </a:r>
          </a:p>
          <a:p>
            <a:endParaRPr lang="en-US" sz="2400" dirty="0"/>
          </a:p>
          <a:p>
            <a:r>
              <a:rPr lang="en-US" sz="2400" b="1" dirty="0" err="1"/>
              <a:t>DocuProfessional</a:t>
            </a:r>
            <a:r>
              <a:rPr lang="en-US" sz="2400" b="1" dirty="0"/>
              <a:t> </a:t>
            </a:r>
            <a:r>
              <a:rPr lang="en-US" sz="2400" dirty="0"/>
              <a:t>offers complete security in this area! 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091446"/>
      </p:ext>
    </p:extLst>
  </p:cSld>
  <p:clrMapOvr>
    <a:masterClrMapping/>
  </p:clrMapOvr>
  <p:transition spd="slow"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7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387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rgbClr val="00B0F0"/>
                </a:solidFill>
              </a:rPr>
              <a:t>Scanning</a:t>
            </a:r>
            <a:r>
              <a:rPr lang="pl-PL" sz="2800" dirty="0">
                <a:solidFill>
                  <a:srgbClr val="00B0F0"/>
                </a:solidFill>
              </a:rPr>
              <a:t> - </a:t>
            </a:r>
            <a:r>
              <a:rPr lang="pl-PL" sz="2800" dirty="0" err="1">
                <a:solidFill>
                  <a:srgbClr val="00B0F0"/>
                </a:solidFill>
              </a:rPr>
              <a:t>DocuScan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30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377319" y="3447224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Szablony skanowania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48680" y="5679307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Status of </a:t>
            </a:r>
            <a:r>
              <a:rPr lang="pl-PL" sz="1400" b="1" dirty="0" err="1"/>
              <a:t>scanned</a:t>
            </a:r>
            <a:r>
              <a:rPr lang="pl-PL" sz="1400" b="1" dirty="0"/>
              <a:t> </a:t>
            </a:r>
            <a:r>
              <a:rPr lang="pl-PL" sz="1400" b="1" dirty="0" err="1"/>
              <a:t>jobs</a:t>
            </a:r>
            <a:r>
              <a:rPr lang="pl-PL" sz="1400" b="1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BBF4601-ED45-4E39-BCF9-40DC6E327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0" y="1057814"/>
            <a:ext cx="8280000" cy="27834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4486173-7428-4139-89C9-1D7FF29A7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80" y="3663757"/>
            <a:ext cx="8280000" cy="19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91316"/>
      </p:ext>
    </p:extLst>
  </p:cSld>
  <p:clrMapOvr>
    <a:masterClrMapping/>
  </p:clrMapOvr>
  <p:transition spd="slow"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51239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rgbClr val="00B0F0"/>
                </a:solidFill>
              </a:rPr>
              <a:t>Scanning</a:t>
            </a:r>
            <a:r>
              <a:rPr lang="pl-PL" sz="2400" dirty="0">
                <a:solidFill>
                  <a:srgbClr val="00B0F0"/>
                </a:solidFill>
              </a:rPr>
              <a:t> -  </a:t>
            </a:r>
            <a:r>
              <a:rPr lang="pl-PL" sz="2400" dirty="0" err="1">
                <a:solidFill>
                  <a:srgbClr val="00B0F0"/>
                </a:solidFill>
              </a:rPr>
              <a:t>DocuScan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31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FBC9A1D-97F4-417A-A16A-D27A78C2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84" y="1124744"/>
            <a:ext cx="8280000" cy="41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4279"/>
      </p:ext>
    </p:extLst>
  </p:cSld>
  <p:clrMapOvr>
    <a:masterClrMapping/>
  </p:clrMapOvr>
  <p:transition spd="slow"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51239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rgbClr val="00B0F0"/>
                </a:solidFill>
              </a:rPr>
              <a:t>Scanning</a:t>
            </a:r>
            <a:r>
              <a:rPr lang="pl-PL" sz="2400" dirty="0">
                <a:solidFill>
                  <a:srgbClr val="00B0F0"/>
                </a:solidFill>
              </a:rPr>
              <a:t> -  </a:t>
            </a:r>
            <a:r>
              <a:rPr lang="pl-PL" sz="2400" dirty="0" err="1">
                <a:solidFill>
                  <a:srgbClr val="00B0F0"/>
                </a:solidFill>
              </a:rPr>
              <a:t>DocuScan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32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2680880-E0B2-4E17-B017-F27612F63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84" y="974057"/>
            <a:ext cx="8280000" cy="32666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57CFA72-D949-464D-8E62-C1959EE70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631" y="3498655"/>
            <a:ext cx="3443833" cy="279618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CFE1A93-98CB-4F4C-A61F-8F8B86A31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3564746"/>
            <a:ext cx="3305637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2638"/>
      </p:ext>
    </p:extLst>
  </p:cSld>
  <p:clrMapOvr>
    <a:masterClrMapping/>
  </p:clrMapOvr>
  <p:transition spd="slow"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B0F0"/>
                </a:solidFill>
              </a:rPr>
              <a:t>DocuOffice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dirty="0">
                <a:solidFill>
                  <a:srgbClr val="00B0F0"/>
                </a:solidFill>
              </a:rPr>
              <a:t>–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scanning</a:t>
            </a:r>
            <a:r>
              <a:rPr lang="pl-PL" sz="2700" dirty="0">
                <a:solidFill>
                  <a:srgbClr val="00B0F0"/>
                </a:solidFill>
              </a:rPr>
              <a:t> to W</a:t>
            </a:r>
            <a:r>
              <a:rPr lang="en-US" sz="2700" dirty="0" err="1">
                <a:solidFill>
                  <a:srgbClr val="00B0F0"/>
                </a:solidFill>
              </a:rPr>
              <a:t>ord</a:t>
            </a:r>
            <a:r>
              <a:rPr lang="en-US" sz="2700" dirty="0">
                <a:solidFill>
                  <a:srgbClr val="00B0F0"/>
                </a:solidFill>
              </a:rPr>
              <a:t>, Excel</a:t>
            </a:r>
            <a:r>
              <a:rPr lang="pl-PL" sz="2700" dirty="0">
                <a:solidFill>
                  <a:srgbClr val="00B0F0"/>
                </a:solidFill>
              </a:rPr>
              <a:t>, </a:t>
            </a:r>
            <a:r>
              <a:rPr lang="pl-PL" sz="2700" dirty="0" err="1">
                <a:solidFill>
                  <a:srgbClr val="00B0F0"/>
                </a:solidFill>
              </a:rPr>
              <a:t>PoweProint</a:t>
            </a:r>
            <a:r>
              <a:rPr lang="pl-PL" sz="2700" dirty="0">
                <a:solidFill>
                  <a:srgbClr val="00B0F0"/>
                </a:solidFill>
              </a:rPr>
              <a:t>, ….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D75DC1-EF51-482B-9E07-E00362ED9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843" y="1285487"/>
            <a:ext cx="6339337" cy="23245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B934F98-CC25-4BF2-B00D-A2DD29524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512" y="3562071"/>
            <a:ext cx="4392488" cy="25198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8ACC5D6-F701-4CA5-B359-21AF133BE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671532"/>
            <a:ext cx="3707903" cy="23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7505"/>
      </p:ext>
    </p:extLst>
  </p:cSld>
  <p:clrMapOvr>
    <a:masterClrMapping/>
  </p:clrMapOvr>
  <p:transition spd="slow"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F0"/>
                </a:solidFill>
              </a:rPr>
              <a:t>OCR module - save to Word, Excel, ... </a:t>
            </a:r>
            <a:endParaRPr lang="pl-PL" sz="2700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8306" y="4329921"/>
            <a:ext cx="445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sending the result to the e-mail or folder</a:t>
            </a:r>
            <a:endParaRPr lang="pl-PL" dirty="0"/>
          </a:p>
          <a:p>
            <a:pPr lvl="0"/>
            <a:r>
              <a:rPr lang="pl-PL" dirty="0"/>
              <a:t>        </a:t>
            </a:r>
            <a:r>
              <a:rPr lang="en-US" dirty="0"/>
              <a:t> </a:t>
            </a:r>
            <a:r>
              <a:rPr lang="pl-PL" dirty="0" err="1"/>
              <a:t>logged</a:t>
            </a:r>
            <a:r>
              <a:rPr lang="en-US" dirty="0"/>
              <a:t> user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53692" y="5149963"/>
            <a:ext cx="4299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configuration of permissions and views</a:t>
            </a:r>
          </a:p>
          <a:p>
            <a:pPr lvl="0"/>
            <a:r>
              <a:rPr lang="en-US" dirty="0"/>
              <a:t>         for user groups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4957444" y="1365210"/>
            <a:ext cx="4156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simple scanning with conversion</a:t>
            </a:r>
          </a:p>
          <a:p>
            <a:pPr lvl="0"/>
            <a:r>
              <a:rPr lang="en-US" dirty="0"/>
              <a:t>          to the selected format: Word, Excel,</a:t>
            </a:r>
          </a:p>
          <a:p>
            <a:pPr lvl="0"/>
            <a:r>
              <a:rPr lang="en-US" dirty="0"/>
              <a:t>          PowerPoint, PDF, PDF OCR, TXT </a:t>
            </a:r>
            <a:endParaRPr lang="pl-PL" dirty="0"/>
          </a:p>
        </p:txBody>
      </p:sp>
      <p:pic>
        <p:nvPicPr>
          <p:cNvPr id="10" name="Obraz 9"/>
          <p:cNvPicPr/>
          <p:nvPr/>
        </p:nvPicPr>
        <p:blipFill>
          <a:blip r:embed="rId5"/>
          <a:stretch>
            <a:fillRect/>
          </a:stretch>
        </p:blipFill>
        <p:spPr>
          <a:xfrm>
            <a:off x="381823" y="1700808"/>
            <a:ext cx="3412490" cy="2159635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423198" y="2636912"/>
            <a:ext cx="3414395" cy="2159635"/>
          </a:xfrm>
          <a:prstGeom prst="rect">
            <a:avLst/>
          </a:prstGeo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800344"/>
      </p:ext>
    </p:extLst>
  </p:cSld>
  <p:clrMapOvr>
    <a:masterClrMapping/>
  </p:clrMapOvr>
  <p:transition spd="slow"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Device monitoring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35</a:t>
            </a:fld>
            <a:endParaRPr lang="pl-P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4" y="3855930"/>
            <a:ext cx="1872209" cy="2182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69813"/>
            <a:ext cx="3144763" cy="218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05334"/>
            <a:ext cx="2880320" cy="2190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D4AD58D-9084-4FE7-BC86-07B93B63E8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48" y="942427"/>
            <a:ext cx="8184339" cy="28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9274"/>
      </p:ext>
    </p:extLst>
  </p:cSld>
  <p:clrMapOvr>
    <a:masterClrMapping/>
  </p:clrMapOvr>
  <p:transition spd="slow"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2000" y="476672"/>
            <a:ext cx="8208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Device status - automatic </a:t>
            </a:r>
            <a:r>
              <a:rPr lang="pl-PL" sz="2700" dirty="0" err="1">
                <a:solidFill>
                  <a:srgbClr val="00B0F0"/>
                </a:solidFill>
              </a:rPr>
              <a:t>notification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36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DC40433-92EC-403B-8387-265F20E6D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16" y="984503"/>
            <a:ext cx="8712968" cy="25386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42F1424-4333-42FE-AC6F-CFF56E842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4" y="3717032"/>
            <a:ext cx="5588314" cy="194841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304134-86F5-42C8-887C-6526BA1C1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29" y="4235439"/>
            <a:ext cx="4083996" cy="14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8013"/>
      </p:ext>
    </p:extLst>
  </p:cSld>
  <p:clrMapOvr>
    <a:masterClrMapping/>
  </p:clrMapOvr>
  <p:transition spd="slow"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- </a:t>
            </a:r>
            <a:r>
              <a:rPr lang="pl-PL" sz="2700" b="1" dirty="0" err="1">
                <a:solidFill>
                  <a:srgbClr val="00B0F0"/>
                </a:solidFill>
              </a:rPr>
              <a:t>dashboard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37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752E051-26C7-4A07-A369-89BF90475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0616"/>
            <a:ext cx="8388424" cy="35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6067"/>
      </p:ext>
    </p:extLst>
  </p:cSld>
  <p:clrMapOvr>
    <a:masterClrMapping/>
  </p:clrMapOvr>
  <p:transition spd="slow">
    <p:strip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- </a:t>
            </a:r>
            <a:r>
              <a:rPr lang="pl-PL" sz="2700" b="1" dirty="0" err="1">
                <a:solidFill>
                  <a:srgbClr val="00B0F0"/>
                </a:solidFill>
              </a:rPr>
              <a:t>dashboard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38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389F4CE-99C2-41C3-8ED0-88D60594D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43704"/>
            <a:ext cx="8172400" cy="39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2499"/>
      </p:ext>
    </p:extLst>
  </p:cSld>
  <p:clrMapOvr>
    <a:masterClrMapping/>
  </p:clrMapOvr>
  <p:transition spd="slow">
    <p:strip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- </a:t>
            </a:r>
            <a:r>
              <a:rPr lang="pl-PL" sz="2700" b="1" dirty="0" err="1">
                <a:solidFill>
                  <a:srgbClr val="00B0F0"/>
                </a:solidFill>
              </a:rPr>
              <a:t>dashboard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39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DB977C7-3CB9-4972-9AAB-8C49B2CE8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4" y="3800119"/>
            <a:ext cx="5510087" cy="203303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99BAC28-FE50-4244-90CD-8F2673105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84" y="1024550"/>
            <a:ext cx="5293639" cy="18321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848257-75C1-4B6F-91F9-CEE93C371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4729" y="2032542"/>
            <a:ext cx="5510087" cy="22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9259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21904" y="496199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Work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ergonomics</a:t>
            </a:r>
            <a:endParaRPr lang="pl-PL" sz="2700" dirty="0">
              <a:solidFill>
                <a:srgbClr val="00B0F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316359"/>
            <a:ext cx="84249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Have you had a situation where the printer is busy and you wait for other employees to collect their printout from the device?</a:t>
            </a:r>
          </a:p>
          <a:p>
            <a:endParaRPr lang="en-US" sz="2400" dirty="0"/>
          </a:p>
          <a:p>
            <a:r>
              <a:rPr lang="en-US" sz="2400" dirty="0"/>
              <a:t>Have you ever had a situation where your printed work was taken by another employee or put away and incomplete?</a:t>
            </a:r>
          </a:p>
          <a:p>
            <a:endParaRPr lang="en-US" sz="2400" dirty="0"/>
          </a:p>
          <a:p>
            <a:r>
              <a:rPr lang="en-US" sz="2400" dirty="0"/>
              <a:t>Have you ever had a situation where you could not print, scan or copy due to a damaged device?</a:t>
            </a:r>
          </a:p>
          <a:p>
            <a:endParaRPr lang="en-US" sz="2400" dirty="0"/>
          </a:p>
          <a:p>
            <a:r>
              <a:rPr lang="en-US" sz="2400" dirty="0"/>
              <a:t>If any of the answers is YES, it's a sign that it's time to implement a central printing system </a:t>
            </a:r>
            <a:r>
              <a:rPr lang="pl-PL" sz="2400" b="1" dirty="0" err="1"/>
              <a:t>DocuProfessional</a:t>
            </a:r>
            <a:r>
              <a:rPr lang="pl-PL" sz="2400" dirty="0"/>
              <a:t>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879274"/>
      </p:ext>
    </p:extLst>
  </p:cSld>
  <p:clrMapOvr>
    <a:masterClrMapping/>
  </p:clrMapOvr>
  <p:transition spd="slow">
    <p:strip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21506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- devices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40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F3C8CF-1D2D-41AF-B9E8-1CEDA026B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32" y="738282"/>
            <a:ext cx="8172400" cy="308340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217D43-F501-467B-8BD4-6DD022236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55" y="4046518"/>
            <a:ext cx="7452320" cy="18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14106"/>
      </p:ext>
    </p:extLst>
  </p:cSld>
  <p:clrMapOvr>
    <a:masterClrMapping/>
  </p:clrMapOvr>
  <p:transition spd="slow">
    <p:strip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21506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- devices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41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04E8F87-2EF7-4586-95E6-AD7EBE5FB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32" y="730934"/>
            <a:ext cx="4979369" cy="37586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8D908AC-ED54-4E20-8D27-211482332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399" y="1196752"/>
            <a:ext cx="3767068" cy="245511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C2671AF-8F9B-49D9-B81A-5E795FFB4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292" y="3694260"/>
            <a:ext cx="3960440" cy="22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28560"/>
      </p:ext>
    </p:extLst>
  </p:cSld>
  <p:clrMapOvr>
    <a:masterClrMapping/>
  </p:clrMapOvr>
  <p:transition spd="slow">
    <p:strip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21506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– devices status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42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7480F97-AF5B-4B96-8BB4-B7FC94FBB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8064896" cy="237299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01C4811-87FE-4616-8305-465E0D474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605062"/>
            <a:ext cx="3866912" cy="196701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9FF9004-BCA4-4F10-ABCD-61758048D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031" y="3456051"/>
            <a:ext cx="3584953" cy="107741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0EE9170-6BF2-445A-8D66-4074ABF26E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92" y="4533469"/>
            <a:ext cx="3298742" cy="14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04008"/>
      </p:ext>
    </p:extLst>
  </p:cSld>
  <p:clrMapOvr>
    <a:masterClrMapping/>
  </p:clrMapOvr>
  <p:transition spd="slow">
    <p:strip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– </a:t>
            </a:r>
            <a:r>
              <a:rPr lang="pl-PL" sz="2700" b="1" dirty="0" err="1">
                <a:solidFill>
                  <a:srgbClr val="00B0F0"/>
                </a:solidFill>
              </a:rPr>
              <a:t>users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43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D06A38F-2014-44DC-8BBE-79066F8C8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4" y="966812"/>
            <a:ext cx="8064896" cy="23976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B9AE90E-705D-4678-B80B-3B67B388C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0127"/>
            <a:ext cx="3945301" cy="26058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99F0ACB-69EC-4C87-9ACD-493B5310F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201" y="4129467"/>
            <a:ext cx="4350359" cy="15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0912"/>
      </p:ext>
    </p:extLst>
  </p:cSld>
  <p:clrMapOvr>
    <a:masterClrMapping/>
  </p:clrMapOvr>
  <p:transition spd="slow">
    <p:strip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– </a:t>
            </a:r>
            <a:r>
              <a:rPr lang="pl-PL" sz="2700" b="1" dirty="0" err="1">
                <a:solidFill>
                  <a:srgbClr val="00B0F0"/>
                </a:solidFill>
              </a:rPr>
              <a:t>users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44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5D7FC89-88FF-42F2-A9D0-1FFDC2FA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54479"/>
            <a:ext cx="7164288" cy="195534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F6763FC-D0E9-48AB-B5C7-A5FC968A8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11" y="3209821"/>
            <a:ext cx="5280522" cy="26833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C030E08-8514-44F5-9F36-56A3BD216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735" y="2769069"/>
            <a:ext cx="3816424" cy="17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5649"/>
      </p:ext>
    </p:extLst>
  </p:cSld>
  <p:clrMapOvr>
    <a:masterClrMapping/>
  </p:clrMapOvr>
  <p:transition spd="slow">
    <p:strip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94008" y="42178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– </a:t>
            </a:r>
            <a:r>
              <a:rPr lang="pl-PL" sz="2700" b="1" dirty="0" err="1">
                <a:solidFill>
                  <a:srgbClr val="00B0F0"/>
                </a:solidFill>
              </a:rPr>
              <a:t>rules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45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F2BAD67-548C-44B5-87E5-4A96B29A0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74" y="980728"/>
            <a:ext cx="8275067" cy="225278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8C1A43C-1338-4896-A351-260D9B3FB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29" y="3160416"/>
            <a:ext cx="3888432" cy="293558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9047FD6-B1A6-4736-9CB4-5C3D7C392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624492"/>
            <a:ext cx="4400769" cy="16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58197"/>
      </p:ext>
    </p:extLst>
  </p:cSld>
  <p:clrMapOvr>
    <a:masterClrMapping/>
  </p:clrMapOvr>
  <p:transition spd="slow">
    <p:strip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94008" y="42178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Administrator panel </a:t>
            </a:r>
            <a:r>
              <a:rPr lang="pl-PL" sz="2700" b="1" dirty="0">
                <a:solidFill>
                  <a:srgbClr val="00B0F0"/>
                </a:solidFill>
              </a:rPr>
              <a:t>– </a:t>
            </a:r>
            <a:r>
              <a:rPr lang="pl-PL" sz="2700" b="1" dirty="0" err="1">
                <a:solidFill>
                  <a:srgbClr val="00B0F0"/>
                </a:solidFill>
              </a:rPr>
              <a:t>settings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46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C06330-0FEC-4B71-A8F7-FA9027FB2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08" y="945009"/>
            <a:ext cx="6228184" cy="424087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6D6956F-1266-4659-9452-327C8F3D1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3120541"/>
            <a:ext cx="4613321" cy="2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3432"/>
      </p:ext>
    </p:extLst>
  </p:cSld>
  <p:clrMapOvr>
    <a:masterClrMapping/>
  </p:clrMapOvr>
  <p:transition spd="slow">
    <p:strip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B0F0"/>
                </a:solidFill>
              </a:rPr>
              <a:t>Xerox</a:t>
            </a:r>
            <a:r>
              <a:rPr lang="en-US" sz="2700" dirty="0">
                <a:solidFill>
                  <a:srgbClr val="00B0F0"/>
                </a:solidFill>
              </a:rPr>
              <a:t> supported models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340768"/>
            <a:ext cx="75608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808080"/>
                </a:solidFill>
              </a:rPr>
              <a:t>Xerox A4:</a:t>
            </a:r>
          </a:p>
          <a:p>
            <a:endParaRPr lang="pl-PL" altLang="pl-PL" dirty="0">
              <a:solidFill>
                <a:srgbClr val="999999"/>
              </a:solidFill>
            </a:endParaRPr>
          </a:p>
          <a:p>
            <a:r>
              <a:rPr lang="pl-PL" altLang="pl-PL" dirty="0">
                <a:solidFill>
                  <a:srgbClr val="999999"/>
                </a:solidFill>
              </a:rPr>
              <a:t>Xerox </a:t>
            </a:r>
            <a:r>
              <a:rPr lang="pl-PL" altLang="pl-PL" dirty="0" err="1">
                <a:solidFill>
                  <a:srgbClr val="999999"/>
                </a:solidFill>
              </a:rPr>
              <a:t>Phaser</a:t>
            </a:r>
            <a:r>
              <a:rPr lang="pl-PL" altLang="pl-PL" dirty="0">
                <a:solidFill>
                  <a:srgbClr val="999999"/>
                </a:solidFill>
              </a:rPr>
              <a:t> 3635MFP S/X</a:t>
            </a:r>
          </a:p>
          <a:p>
            <a:r>
              <a:rPr lang="pl-PL" altLang="pl-PL" dirty="0">
                <a:solidFill>
                  <a:srgbClr val="999999"/>
                </a:solidFill>
              </a:rPr>
              <a:t>Xerox WC 3655, WC 6655</a:t>
            </a:r>
          </a:p>
          <a:p>
            <a:r>
              <a:rPr lang="pl-PL" altLang="pl-PL" dirty="0">
                <a:solidFill>
                  <a:srgbClr val="999999"/>
                </a:solidFill>
              </a:rPr>
              <a:t>Xerox </a:t>
            </a:r>
            <a:r>
              <a:rPr lang="pl-PL" altLang="pl-PL" dirty="0" err="1">
                <a:solidFill>
                  <a:srgbClr val="999999"/>
                </a:solidFill>
              </a:rPr>
              <a:t>Versalink</a:t>
            </a:r>
            <a:r>
              <a:rPr lang="pl-PL" altLang="pl-PL" dirty="0">
                <a:solidFill>
                  <a:srgbClr val="999999"/>
                </a:solidFill>
              </a:rPr>
              <a:t>: B400, C400, B405</a:t>
            </a:r>
          </a:p>
          <a:p>
            <a:r>
              <a:rPr lang="pl-PL" altLang="pl-PL" dirty="0">
                <a:solidFill>
                  <a:srgbClr val="999999"/>
                </a:solidFill>
              </a:rPr>
              <a:t>Xerox </a:t>
            </a:r>
            <a:r>
              <a:rPr lang="pl-PL" altLang="pl-PL" dirty="0" err="1">
                <a:solidFill>
                  <a:srgbClr val="999999"/>
                </a:solidFill>
              </a:rPr>
              <a:t>Versalink</a:t>
            </a:r>
            <a:r>
              <a:rPr lang="pl-PL" altLang="pl-PL" dirty="0">
                <a:solidFill>
                  <a:srgbClr val="999999"/>
                </a:solidFill>
              </a:rPr>
              <a:t>: C405,C505, B605</a:t>
            </a:r>
          </a:p>
          <a:p>
            <a:endParaRPr lang="pl-PL" altLang="pl-PL" dirty="0">
              <a:solidFill>
                <a:srgbClr val="999999"/>
              </a:solidFill>
            </a:endParaRPr>
          </a:p>
          <a:p>
            <a:r>
              <a:rPr lang="pl-PL" altLang="pl-PL" sz="2400" b="1" dirty="0">
                <a:solidFill>
                  <a:srgbClr val="808080"/>
                </a:solidFill>
              </a:rPr>
              <a:t>Xerox A3:</a:t>
            </a:r>
          </a:p>
          <a:p>
            <a:endParaRPr lang="pl-PL" altLang="pl-PL" dirty="0">
              <a:solidFill>
                <a:srgbClr val="999999"/>
              </a:solidFill>
            </a:endParaRPr>
          </a:p>
          <a:p>
            <a:r>
              <a:rPr lang="pl-PL" altLang="pl-PL" dirty="0">
                <a:solidFill>
                  <a:srgbClr val="999999"/>
                </a:solidFill>
              </a:rPr>
              <a:t>Xerox </a:t>
            </a:r>
            <a:r>
              <a:rPr lang="pl-PL" altLang="pl-PL" dirty="0" err="1">
                <a:solidFill>
                  <a:srgbClr val="999999"/>
                </a:solidFill>
              </a:rPr>
              <a:t>WorkCentre</a:t>
            </a:r>
            <a:r>
              <a:rPr lang="pl-PL" altLang="pl-PL" dirty="0">
                <a:solidFill>
                  <a:srgbClr val="999999"/>
                </a:solidFill>
              </a:rPr>
              <a:t> 53xx, 57xx, 58xx, 59xx</a:t>
            </a:r>
          </a:p>
          <a:p>
            <a:r>
              <a:rPr lang="pl-PL" altLang="pl-PL" dirty="0">
                <a:solidFill>
                  <a:srgbClr val="999999"/>
                </a:solidFill>
              </a:rPr>
              <a:t>Xerox </a:t>
            </a:r>
            <a:r>
              <a:rPr lang="pl-PL" altLang="pl-PL" dirty="0" err="1">
                <a:solidFill>
                  <a:srgbClr val="999999"/>
                </a:solidFill>
              </a:rPr>
              <a:t>WorkCentre</a:t>
            </a:r>
            <a:r>
              <a:rPr lang="pl-PL" altLang="pl-PL" dirty="0">
                <a:solidFill>
                  <a:srgbClr val="999999"/>
                </a:solidFill>
              </a:rPr>
              <a:t> 7120/25, 7220/25, 73xx</a:t>
            </a:r>
          </a:p>
          <a:p>
            <a:r>
              <a:rPr lang="pl-PL" altLang="pl-PL" dirty="0">
                <a:solidFill>
                  <a:srgbClr val="999999"/>
                </a:solidFill>
              </a:rPr>
              <a:t>Xerox </a:t>
            </a:r>
            <a:r>
              <a:rPr lang="pl-PL" altLang="pl-PL" dirty="0" err="1">
                <a:solidFill>
                  <a:srgbClr val="999999"/>
                </a:solidFill>
              </a:rPr>
              <a:t>WorkCentre</a:t>
            </a:r>
            <a:r>
              <a:rPr lang="pl-PL" altLang="pl-PL">
                <a:solidFill>
                  <a:srgbClr val="999999"/>
                </a:solidFill>
              </a:rPr>
              <a:t> 75xx</a:t>
            </a:r>
            <a:r>
              <a:rPr lang="pl-PL" altLang="pl-PL" dirty="0">
                <a:solidFill>
                  <a:srgbClr val="999999"/>
                </a:solidFill>
              </a:rPr>
              <a:t>, 76xx, 77xx, 78/79xx</a:t>
            </a:r>
          </a:p>
          <a:p>
            <a:r>
              <a:rPr lang="pl-PL" altLang="pl-PL" dirty="0">
                <a:solidFill>
                  <a:srgbClr val="999999"/>
                </a:solidFill>
              </a:rPr>
              <a:t>Xerox </a:t>
            </a:r>
            <a:r>
              <a:rPr lang="pl-PL" altLang="pl-PL" dirty="0" err="1">
                <a:solidFill>
                  <a:srgbClr val="999999"/>
                </a:solidFill>
              </a:rPr>
              <a:t>Color</a:t>
            </a:r>
            <a:r>
              <a:rPr lang="pl-PL" altLang="pl-PL" dirty="0">
                <a:solidFill>
                  <a:srgbClr val="999999"/>
                </a:solidFill>
              </a:rPr>
              <a:t> 550/560, 4112/4127 </a:t>
            </a:r>
          </a:p>
          <a:p>
            <a:r>
              <a:rPr lang="en-US" dirty="0">
                <a:solidFill>
                  <a:srgbClr val="999999"/>
                </a:solidFill>
              </a:rPr>
              <a:t>Xerox </a:t>
            </a:r>
            <a:r>
              <a:rPr lang="en-US" dirty="0" err="1">
                <a:solidFill>
                  <a:srgbClr val="999999"/>
                </a:solidFill>
              </a:rPr>
              <a:t>Versalink</a:t>
            </a:r>
            <a:r>
              <a:rPr lang="en-US" dirty="0">
                <a:solidFill>
                  <a:srgbClr val="999999"/>
                </a:solidFill>
              </a:rPr>
              <a:t> B70XX/C70XX</a:t>
            </a:r>
            <a:endParaRPr lang="pl-PL" dirty="0">
              <a:solidFill>
                <a:srgbClr val="999999"/>
              </a:solidFill>
            </a:endParaRPr>
          </a:p>
          <a:p>
            <a:r>
              <a:rPr lang="en-US" dirty="0">
                <a:solidFill>
                  <a:srgbClr val="999999"/>
                </a:solidFill>
              </a:rPr>
              <a:t>Xerox </a:t>
            </a:r>
            <a:r>
              <a:rPr lang="en-US" dirty="0" err="1">
                <a:solidFill>
                  <a:srgbClr val="999999"/>
                </a:solidFill>
              </a:rPr>
              <a:t>Altalink</a:t>
            </a:r>
            <a:r>
              <a:rPr lang="en-US" dirty="0">
                <a:solidFill>
                  <a:srgbClr val="999999"/>
                </a:solidFill>
              </a:rPr>
              <a:t> B80XX / C80XX</a:t>
            </a:r>
            <a:endParaRPr lang="pl-PL" dirty="0">
              <a:solidFill>
                <a:srgbClr val="999999"/>
              </a:solidFill>
            </a:endParaRPr>
          </a:p>
          <a:p>
            <a:r>
              <a:rPr lang="pl-PL" dirty="0">
                <a:solidFill>
                  <a:srgbClr val="999999"/>
                </a:solidFill>
              </a:rPr>
              <a:t>Xerox </a:t>
            </a:r>
            <a:r>
              <a:rPr lang="pl-PL" dirty="0" err="1">
                <a:solidFill>
                  <a:srgbClr val="999999"/>
                </a:solidFill>
              </a:rPr>
              <a:t>Altalink</a:t>
            </a:r>
            <a:r>
              <a:rPr lang="pl-PL" dirty="0">
                <a:solidFill>
                  <a:srgbClr val="999999"/>
                </a:solidFill>
              </a:rPr>
              <a:t> B81XX / C81XX</a:t>
            </a:r>
          </a:p>
          <a:p>
            <a:endParaRPr lang="pl-PL" altLang="pl-PL" dirty="0">
              <a:solidFill>
                <a:srgbClr val="999999"/>
              </a:solidFill>
            </a:endParaRPr>
          </a:p>
        </p:txBody>
      </p:sp>
      <p:sp>
        <p:nvSpPr>
          <p:cNvPr id="4" name="AutoShape 4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47</a:t>
            </a:fld>
            <a:endParaRPr lang="pl-PL"/>
          </a:p>
        </p:txBody>
      </p:sp>
      <p:pic>
        <p:nvPicPr>
          <p:cNvPr id="11268" name="Picture 4" descr="Znalezione obrazy dla zapytania versalink b4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45" y="1383367"/>
            <a:ext cx="3459115" cy="22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08" y="3623789"/>
            <a:ext cx="32157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654027"/>
      </p:ext>
    </p:extLst>
  </p:cSld>
  <p:clrMapOvr>
    <a:masterClrMapping/>
  </p:clrMapOvr>
  <p:transition spd="slow">
    <p:strips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476672"/>
            <a:ext cx="8280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b="1" dirty="0">
                <a:solidFill>
                  <a:srgbClr val="00B0F0"/>
                </a:solidFill>
              </a:rPr>
              <a:t>Epson</a:t>
            </a:r>
            <a:r>
              <a:rPr lang="en-US" sz="2700" dirty="0">
                <a:solidFill>
                  <a:srgbClr val="00B0F0"/>
                </a:solidFill>
              </a:rPr>
              <a:t> supported models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340768"/>
            <a:ext cx="75608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808080"/>
                </a:solidFill>
              </a:rPr>
              <a:t>Epson A4:</a:t>
            </a:r>
          </a:p>
          <a:p>
            <a:endParaRPr lang="pl-PL" altLang="pl-PL" dirty="0">
              <a:solidFill>
                <a:srgbClr val="999999"/>
              </a:solidFill>
            </a:endParaRPr>
          </a:p>
          <a:p>
            <a:r>
              <a:rPr lang="pl-PL" altLang="pl-PL" sz="1600" dirty="0">
                <a:solidFill>
                  <a:srgbClr val="999999"/>
                </a:solidFill>
              </a:rPr>
              <a:t>WF-5690; WF-M5690;WF-R5690</a:t>
            </a:r>
          </a:p>
          <a:p>
            <a:r>
              <a:rPr lang="pl-PL" altLang="pl-PL" sz="1600" dirty="0">
                <a:solidFill>
                  <a:srgbClr val="999999"/>
                </a:solidFill>
              </a:rPr>
              <a:t>WF-6590; WF-C5790;WF-5799;</a:t>
            </a:r>
          </a:p>
          <a:p>
            <a:r>
              <a:rPr lang="pl-PL" altLang="pl-PL" sz="1600" dirty="0">
                <a:solidFill>
                  <a:srgbClr val="999999"/>
                </a:solidFill>
              </a:rPr>
              <a:t>WF-579R</a:t>
            </a:r>
          </a:p>
          <a:p>
            <a:endParaRPr lang="pl-PL" altLang="pl-PL" dirty="0">
              <a:solidFill>
                <a:srgbClr val="999999"/>
              </a:solidFill>
            </a:endParaRPr>
          </a:p>
          <a:p>
            <a:endParaRPr lang="pl-PL" altLang="pl-PL" sz="2400" b="1" dirty="0">
              <a:solidFill>
                <a:srgbClr val="808080"/>
              </a:solidFill>
            </a:endParaRPr>
          </a:p>
          <a:p>
            <a:endParaRPr lang="pl-PL" altLang="pl-PL" sz="2400" b="1" dirty="0">
              <a:solidFill>
                <a:srgbClr val="808080"/>
              </a:solidFill>
            </a:endParaRPr>
          </a:p>
          <a:p>
            <a:r>
              <a:rPr lang="pl-PL" altLang="pl-PL" sz="2400" b="1" dirty="0">
                <a:solidFill>
                  <a:srgbClr val="808080"/>
                </a:solidFill>
              </a:rPr>
              <a:t>Epson A3:</a:t>
            </a:r>
          </a:p>
          <a:p>
            <a:endParaRPr lang="pl-PL" altLang="pl-PL" dirty="0">
              <a:solidFill>
                <a:srgbClr val="999999"/>
              </a:solidFill>
            </a:endParaRPr>
          </a:p>
          <a:p>
            <a:r>
              <a:rPr lang="pl-PL" altLang="pl-PL" sz="1600" dirty="0">
                <a:solidFill>
                  <a:srgbClr val="999999"/>
                </a:solidFill>
              </a:rPr>
              <a:t>WF-C878R; WF-C879R;WF-8590; </a:t>
            </a:r>
          </a:p>
          <a:p>
            <a:r>
              <a:rPr lang="pl-PL" altLang="pl-PL" sz="1600" dirty="0">
                <a:solidFill>
                  <a:srgbClr val="999999"/>
                </a:solidFill>
              </a:rPr>
              <a:t>WF-R8590; WF-C869R</a:t>
            </a:r>
          </a:p>
          <a:p>
            <a:r>
              <a:rPr lang="pl-PL" altLang="pl-PL" sz="1600" dirty="0">
                <a:solidFill>
                  <a:srgbClr val="999999"/>
                </a:solidFill>
              </a:rPr>
              <a:t>PX-M7050FP/FX; PX-M7070FX;</a:t>
            </a:r>
          </a:p>
          <a:p>
            <a:r>
              <a:rPr lang="pl-PL" altLang="pl-PL" sz="1600" dirty="0">
                <a:solidFill>
                  <a:srgbClr val="999999"/>
                </a:solidFill>
              </a:rPr>
              <a:t>WF-C20590; WF-C20600;WF-Enterprise C17590</a:t>
            </a:r>
          </a:p>
        </p:txBody>
      </p:sp>
      <p:sp>
        <p:nvSpPr>
          <p:cNvPr id="4" name="AutoShape 4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48</a:t>
            </a:fld>
            <a:endParaRPr lang="pl-PL"/>
          </a:p>
        </p:txBody>
      </p:sp>
      <p:pic>
        <p:nvPicPr>
          <p:cNvPr id="14" name="Obraz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504685" y="1196752"/>
            <a:ext cx="3615273" cy="2107338"/>
          </a:xfrm>
          <a:prstGeom prst="rect">
            <a:avLst/>
          </a:prstGeom>
        </p:spPr>
      </p:pic>
      <p:pic>
        <p:nvPicPr>
          <p:cNvPr id="15" name="Picture 18" descr="Znalezione obrazy dla zapytania wf-c869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29" y="3205758"/>
            <a:ext cx="3527075" cy="289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92750"/>
      </p:ext>
    </p:extLst>
  </p:cSld>
  <p:clrMapOvr>
    <a:masterClrMapping/>
  </p:clrMapOvr>
  <p:transition spd="slow">
    <p:strip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b="1" dirty="0">
                <a:solidFill>
                  <a:srgbClr val="00B0F0"/>
                </a:solidFill>
              </a:rPr>
              <a:t>HP</a:t>
            </a:r>
            <a:r>
              <a:rPr lang="en-US" sz="2700" dirty="0">
                <a:solidFill>
                  <a:srgbClr val="00B0F0"/>
                </a:solidFill>
              </a:rPr>
              <a:t> supported models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340768"/>
            <a:ext cx="41764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>
                <a:solidFill>
                  <a:srgbClr val="999999"/>
                </a:solidFill>
              </a:rPr>
              <a:t>HP A4 MFP: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Managed E52645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Color LaserJet Managed Flow E57540c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Color LaserJet Managed E57540dn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LasetJet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Enterprise Flow MFP M577z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LasetJet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Enterprise Flow MFP M577c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LasetJet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Enterprise MFP M577f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LasetJet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Enterprise MFP M577dn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Enterprise M527cm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Enterprise M527dnm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Enterprise M527c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Enterprise M527z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Enterprise M527f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Enterprise M527dn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Managed M527cm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Managed M527dnm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Enterprise MFP M630 series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500 MFP M575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altLang="pl-PL" dirty="0">
              <a:solidFill>
                <a:srgbClr val="999999"/>
              </a:solidFill>
            </a:endParaRPr>
          </a:p>
          <a:p>
            <a:pPr lvl="8"/>
            <a:endParaRPr lang="pl-PL" altLang="pl-PL" dirty="0">
              <a:solidFill>
                <a:srgbClr val="999999"/>
              </a:solidFill>
            </a:endParaRPr>
          </a:p>
        </p:txBody>
      </p:sp>
      <p:sp>
        <p:nvSpPr>
          <p:cNvPr id="4" name="AutoShape 4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49</a:t>
            </a:fld>
            <a:endParaRPr lang="pl-PL" dirty="0"/>
          </a:p>
        </p:txBody>
      </p:sp>
      <p:pic>
        <p:nvPicPr>
          <p:cNvPr id="20482" name="Picture 2" descr="Znalezione obrazy dla zapytania HP LaserJet M525 MF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52" y="4077072"/>
            <a:ext cx="2400496" cy="18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5004048" y="566677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>
                <a:solidFill>
                  <a:srgbClr val="999999"/>
                </a:solidFill>
              </a:rPr>
              <a:t>HP A3 MFP: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E72535	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E72530	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LaserJet E72525	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Color LaserJet Managed MFP E87660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Color LaserJet Managed MFP E87650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Color LaserJet Managed MFP E87640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Color LaserJet Managed MFP E77830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Color LaserJet Managed MFP E77825		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Color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LaserJet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1">
                    <a:lumMod val="50000"/>
                  </a:schemeClr>
                </a:solidFill>
              </a:rPr>
              <a:t>Managed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MFP E77822</a:t>
            </a:r>
          </a:p>
          <a:p>
            <a:endParaRPr lang="pl-PL" altLang="pl-PL" dirty="0">
              <a:solidFill>
                <a:srgbClr val="999999"/>
              </a:solidFill>
            </a:endParaRPr>
          </a:p>
          <a:p>
            <a:pPr lvl="8"/>
            <a:endParaRPr lang="pl-PL" altLang="pl-PL" dirty="0">
              <a:solidFill>
                <a:srgbClr val="999999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818095"/>
            <a:ext cx="3367401" cy="324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72374" y="5756865"/>
            <a:ext cx="67758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hlinkClick r:id="rId7"/>
              </a:rPr>
              <a:t>https://developers.hp.com/oxpd-netjava/doc/compatible-devices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351624711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What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is</a:t>
            </a:r>
            <a:r>
              <a:rPr lang="pl-PL" sz="2700" dirty="0">
                <a:solidFill>
                  <a:srgbClr val="00B0F0"/>
                </a:solidFill>
              </a:rPr>
              <a:t> a system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 ?</a:t>
            </a:r>
          </a:p>
        </p:txBody>
      </p:sp>
      <p:sp>
        <p:nvSpPr>
          <p:cNvPr id="5" name="Prostokąt 4"/>
          <p:cNvSpPr/>
          <p:nvPr/>
        </p:nvSpPr>
        <p:spPr>
          <a:xfrm>
            <a:off x="719571" y="1316359"/>
            <a:ext cx="8147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DocuProfessional</a:t>
            </a:r>
            <a:r>
              <a:rPr lang="en-US" sz="2400" b="1" dirty="0"/>
              <a:t> </a:t>
            </a:r>
            <a:r>
              <a:rPr lang="en-US" sz="2400" dirty="0"/>
              <a:t>is an integrated solution for managing print, copy and scan on multifunction devices </a:t>
            </a:r>
            <a:r>
              <a:rPr lang="en-US" sz="2400" b="1" dirty="0"/>
              <a:t>Xerox, Epson, HP, Brother. </a:t>
            </a:r>
            <a:endParaRPr lang="pl-PL" sz="2400" b="1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5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95132" y="342104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allows monitor costs, and provides an effective way to control and manage the company's print environment. </a:t>
            </a:r>
            <a:endParaRPr lang="pl-PL" sz="2400" dirty="0"/>
          </a:p>
        </p:txBody>
      </p:sp>
      <p:pic>
        <p:nvPicPr>
          <p:cNvPr id="10" name="Picture 4" descr="KeyCard and MF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47" y="3461024"/>
            <a:ext cx="2979388" cy="14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53240"/>
      </p:ext>
    </p:extLst>
  </p:cSld>
  <p:clrMapOvr>
    <a:masterClrMapping/>
  </p:clrMapOvr>
  <p:transition spd="slow">
    <p:strips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b="1" dirty="0" err="1">
                <a:solidFill>
                  <a:srgbClr val="00B0F0"/>
                </a:solidFill>
              </a:rPr>
              <a:t>Brother</a:t>
            </a:r>
            <a:r>
              <a:rPr lang="en-US" sz="2700" dirty="0">
                <a:solidFill>
                  <a:srgbClr val="00B0F0"/>
                </a:solidFill>
              </a:rPr>
              <a:t> supported models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110020"/>
            <a:ext cx="2304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Brother</a:t>
            </a:r>
            <a:r>
              <a:rPr lang="pl-PL" alt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A4 MFP:</a:t>
            </a:r>
          </a:p>
          <a:p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DCP-L5500DN                	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DCP-L5602DN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DCP-L5650DN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DCP-L5652DN	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DCP-L6600DW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MFC-8530DN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MFC-8535DN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MFC-8540DN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MFC-L5700DN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MFC-L5700DW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MFC-L5702DW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MFC-L5750DW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MFC-L5755DW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MFC-L5800DW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MFC-L5802DW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MFC-L5850DW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pl-PL" alt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utoShape 4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50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2417030" y="1628800"/>
            <a:ext cx="16286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altLang="pl-PL" dirty="0">
              <a:solidFill>
                <a:srgbClr val="999999"/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MFC-L5902DW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MFC-L6700DW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MFC-L6702DW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MFC-L6750DW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MFC-L6800DW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MFC-L6900DW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MFC-L6902DW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DCP-L8410CDW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MFC-L8610CDW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MFC-L8690CDW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MFC-L8900CDW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MFC-L9570CDW/T</a:t>
            </a:r>
            <a:endParaRPr lang="pl-PL" alt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8"/>
            <a:endParaRPr lang="pl-PL" altLang="pl-PL" dirty="0">
              <a:solidFill>
                <a:srgbClr val="999999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584758" y="111002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Brother</a:t>
            </a:r>
            <a:r>
              <a:rPr lang="pl-PL" alt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A3 MFP:</a:t>
            </a:r>
          </a:p>
          <a:p>
            <a:endParaRPr lang="pl-PL" alt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MFC-J5945DW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MFC-J6947DW</a:t>
            </a: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MFC-J6945DW</a:t>
            </a:r>
            <a:endParaRPr lang="pl-PL" alt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8"/>
            <a:endParaRPr lang="pl-PL" altLang="pl-PL" dirty="0">
              <a:solidFill>
                <a:srgbClr val="999999"/>
              </a:solidFill>
            </a:endParaRPr>
          </a:p>
        </p:txBody>
      </p:sp>
      <p:pic>
        <p:nvPicPr>
          <p:cNvPr id="1026" name="Picture 2" descr="MFC-L6900DW | Brot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8" y="2457567"/>
            <a:ext cx="3691360" cy="36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4010"/>
      </p:ext>
    </p:extLst>
  </p:cSld>
  <p:clrMapOvr>
    <a:masterClrMapping/>
  </p:clrMapOvr>
  <p:transition spd="slow">
    <p:strips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5169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Licensing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8368" y="1277471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662839" y="1281619"/>
            <a:ext cx="6778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License for </a:t>
            </a:r>
            <a:r>
              <a:rPr lang="pl-PL" sz="1600" dirty="0" err="1"/>
              <a:t>individual</a:t>
            </a:r>
            <a:r>
              <a:rPr lang="pl-PL" sz="1600" dirty="0"/>
              <a:t> </a:t>
            </a:r>
            <a:r>
              <a:rPr lang="pl-PL" sz="1600" dirty="0" err="1"/>
              <a:t>modules</a:t>
            </a:r>
            <a:r>
              <a:rPr lang="pl-PL" sz="1600" dirty="0"/>
              <a:t> </a:t>
            </a:r>
            <a:r>
              <a:rPr lang="pl-PL" sz="1600" dirty="0" err="1"/>
              <a:t>DocuProfessional</a:t>
            </a:r>
            <a:r>
              <a:rPr lang="pl-PL" sz="1600" dirty="0"/>
              <a:t> * system, 1 </a:t>
            </a:r>
            <a:r>
              <a:rPr lang="pl-PL" sz="1600" dirty="0" err="1"/>
              <a:t>device</a:t>
            </a:r>
            <a:r>
              <a:rPr lang="pl-PL" sz="1600" dirty="0"/>
              <a:t>, 5 devices, 10 devices,  50+ devices, 1 </a:t>
            </a:r>
            <a:r>
              <a:rPr lang="pl-PL" sz="1600" dirty="0" err="1"/>
              <a:t>year</a:t>
            </a:r>
            <a:r>
              <a:rPr lang="pl-PL" sz="1600" dirty="0"/>
              <a:t> </a:t>
            </a:r>
            <a:r>
              <a:rPr lang="pl-PL" sz="1600" dirty="0" err="1"/>
              <a:t>updates</a:t>
            </a:r>
            <a:r>
              <a:rPr lang="pl-PL" sz="1600" dirty="0"/>
              <a:t> </a:t>
            </a:r>
            <a:endParaRPr lang="pl-PL" sz="1600" b="1" dirty="0"/>
          </a:p>
        </p:txBody>
      </p:sp>
      <p:sp>
        <p:nvSpPr>
          <p:cNvPr id="17" name="Prostokąt 16"/>
          <p:cNvSpPr/>
          <p:nvPr/>
        </p:nvSpPr>
        <p:spPr>
          <a:xfrm>
            <a:off x="586800" y="2121882"/>
            <a:ext cx="57606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662839" y="2121882"/>
            <a:ext cx="6796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License for </a:t>
            </a:r>
            <a:r>
              <a:rPr lang="en-US" sz="1600" dirty="0" err="1"/>
              <a:t>DocuProfessional</a:t>
            </a:r>
            <a:r>
              <a:rPr lang="en-US" sz="1600" dirty="0"/>
              <a:t> * updates for the next year,</a:t>
            </a:r>
          </a:p>
          <a:p>
            <a:r>
              <a:rPr lang="en-US" sz="1600" dirty="0"/>
              <a:t>2 years, 3 years, 4 years </a:t>
            </a:r>
            <a:r>
              <a:rPr lang="pl-PL" sz="1600" dirty="0"/>
              <a:t>, 5 </a:t>
            </a:r>
            <a:r>
              <a:rPr lang="pl-PL" sz="1600" dirty="0" err="1"/>
              <a:t>years</a:t>
            </a:r>
            <a:endParaRPr lang="pl-PL" sz="1600" b="1" dirty="0"/>
          </a:p>
        </p:txBody>
      </p:sp>
      <p:sp>
        <p:nvSpPr>
          <p:cNvPr id="19" name="Prostokąt 18"/>
          <p:cNvSpPr/>
          <p:nvPr/>
        </p:nvSpPr>
        <p:spPr>
          <a:xfrm>
            <a:off x="586800" y="3037898"/>
            <a:ext cx="57606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1634239" y="3011417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Full manufacturer service license for </a:t>
            </a:r>
            <a:r>
              <a:rPr lang="en-US" sz="1600" dirty="0" err="1"/>
              <a:t>DocuProfessional</a:t>
            </a:r>
            <a:r>
              <a:rPr lang="en-US" sz="1600" dirty="0"/>
              <a:t> * for 1 year, 2 years, 3 years, 4 years, 5 years </a:t>
            </a:r>
            <a:endParaRPr lang="pl-PL" sz="1600" b="1" dirty="0"/>
          </a:p>
        </p:txBody>
      </p:sp>
      <p:sp>
        <p:nvSpPr>
          <p:cNvPr id="21" name="Prostokąt 20"/>
          <p:cNvSpPr/>
          <p:nvPr/>
        </p:nvSpPr>
        <p:spPr>
          <a:xfrm>
            <a:off x="569043" y="5655334"/>
            <a:ext cx="7871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* </a:t>
            </a:r>
            <a:r>
              <a:rPr lang="en-US" sz="1400" dirty="0"/>
              <a:t>modules: authorization, follow-up printout, reporting, rev </a:t>
            </a:r>
            <a:endParaRPr lang="pl-PL" sz="1400" b="1" dirty="0"/>
          </a:p>
        </p:txBody>
      </p:sp>
      <p:sp>
        <p:nvSpPr>
          <p:cNvPr id="24" name="Prostokąt 23"/>
          <p:cNvSpPr/>
          <p:nvPr/>
        </p:nvSpPr>
        <p:spPr>
          <a:xfrm>
            <a:off x="586800" y="3933056"/>
            <a:ext cx="576064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1621097" y="3928700"/>
            <a:ext cx="677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License for the OCR add-on module (saving to Word, Excel ...) </a:t>
            </a:r>
            <a:r>
              <a:rPr lang="pl-PL" sz="1600" dirty="0"/>
              <a:t> </a:t>
            </a:r>
            <a:r>
              <a:rPr lang="pl-PL" sz="1600" dirty="0" err="1"/>
              <a:t>DocuOffice</a:t>
            </a:r>
            <a:r>
              <a:rPr lang="pl-PL" sz="1600" dirty="0"/>
              <a:t>, </a:t>
            </a:r>
            <a:r>
              <a:rPr lang="pl-PL" sz="1600" dirty="0" err="1"/>
              <a:t>DocuBarcode</a:t>
            </a:r>
            <a:endParaRPr lang="pl-PL" sz="1600" b="1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658723"/>
      </p:ext>
    </p:extLst>
  </p:cSld>
  <p:clrMapOvr>
    <a:masterClrMapping/>
  </p:clrMapOvr>
  <p:transition spd="slow">
    <p:strips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Why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 ?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3161" y="1228396"/>
            <a:ext cx="7941693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most important functions of print management systems,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simple installation and configuration,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simple and flexible licensing,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ability to adapt the system to customer requirements,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direct support for the end customer,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best price offer on the market 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132813"/>
      </p:ext>
    </p:extLst>
  </p:cSld>
  <p:clrMapOvr>
    <a:masterClrMapping/>
  </p:clrMapOvr>
  <p:transition spd="slow">
    <p:strips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6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55308" y="451960"/>
            <a:ext cx="788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Implementation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DocuProfessional</a:t>
            </a:r>
            <a:endParaRPr lang="pl-PL" sz="2700" dirty="0">
              <a:solidFill>
                <a:srgbClr val="00B0F0"/>
              </a:solidFill>
            </a:endParaRPr>
          </a:p>
        </p:txBody>
      </p:sp>
      <p:sp>
        <p:nvSpPr>
          <p:cNvPr id="3" name="AutoShape 4" descr="Znalezione obrazy dla zapytania getback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Znalezione obrazy dla zapytania getback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Znalezione obrazy dla zapytania getback log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0" descr="Znalezione obrazy dla zapytania getback logo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3" descr="Znalezione obrazy dla zapytania główny urząd miar logo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762000" y="1273432"/>
            <a:ext cx="3024336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Law firms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Media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Manufacturing plants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Courts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Municipalities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Hospitals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Service companies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Logistics companies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Corporations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Other </a:t>
            </a:r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526000"/>
      </p:ext>
    </p:extLst>
  </p:cSld>
  <p:clrMapOvr>
    <a:masterClrMapping/>
  </p:clrMapOvr>
  <p:transition spd="slow">
    <p:strips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Contact</a:t>
            </a:r>
            <a:endParaRPr lang="pl-PL" sz="27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76" y="1604927"/>
            <a:ext cx="6780848" cy="388352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727487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Main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dirty="0" err="1">
                <a:solidFill>
                  <a:srgbClr val="00B0F0"/>
                </a:solidFill>
              </a:rPr>
              <a:t>features</a:t>
            </a:r>
            <a:r>
              <a:rPr lang="pl-PL" sz="2700" dirty="0">
                <a:solidFill>
                  <a:srgbClr val="00B0F0"/>
                </a:solidFill>
              </a:rPr>
              <a:t> of </a:t>
            </a:r>
            <a:r>
              <a:rPr lang="pl-PL" sz="2700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?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6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27995" y="1412776"/>
            <a:ext cx="7660427" cy="448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centralized cost accounting for printing, copying and scanning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central management of devices in branches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authorization with a proximity card; PIN code or login data from AD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confidential and follow-up printout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system integration with the multifunction device panel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defining the print policy (creating rules: printing, copying, scanning)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device status monitoring - toner and paper levels, failures, errors *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central administration panel accessible via the web interface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job management: active, favorite, history, delete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scanning on e-mail and to the logged-in user's folder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* selected functions available for given manufacturers and device models </a:t>
            </a:r>
            <a:endParaRPr lang="pl-PL" sz="1400" dirty="0"/>
          </a:p>
        </p:txBody>
      </p:sp>
      <p:pic>
        <p:nvPicPr>
          <p:cNvPr id="1026" name="Picture 2" descr="Znalezione obrazy dla zapytania funkcjonalnoÅÄ system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54709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Basic </a:t>
            </a:r>
            <a:r>
              <a:rPr lang="pl-PL" sz="2700" dirty="0" err="1">
                <a:solidFill>
                  <a:srgbClr val="00B0F0"/>
                </a:solidFill>
              </a:rPr>
              <a:t>modules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b="1" dirty="0">
                <a:solidFill>
                  <a:srgbClr val="00B0F0"/>
                </a:solidFill>
              </a:rPr>
              <a:t> </a:t>
            </a:r>
            <a:endParaRPr lang="pl-PL" sz="27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7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2292583" cy="65494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31ABA3B-9905-4577-81F3-BAF4D0F9A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1321379"/>
            <a:ext cx="61436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25093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476672"/>
            <a:ext cx="8352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Basic </a:t>
            </a:r>
            <a:r>
              <a:rPr lang="pl-PL" sz="2700" dirty="0" err="1">
                <a:solidFill>
                  <a:srgbClr val="00B0F0"/>
                </a:solidFill>
              </a:rPr>
              <a:t>modules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b="1" dirty="0">
                <a:solidFill>
                  <a:srgbClr val="00B0F0"/>
                </a:solidFill>
              </a:rPr>
              <a:t> 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42228" y="1523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err="1"/>
              <a:t>Assec</a:t>
            </a:r>
            <a:r>
              <a:rPr lang="pl-PL" sz="1600" dirty="0"/>
              <a:t> to the devices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secured</a:t>
            </a:r>
            <a:r>
              <a:rPr lang="pl-PL" sz="1600" dirty="0"/>
              <a:t>. The </a:t>
            </a:r>
            <a:r>
              <a:rPr lang="pl-PL" sz="1600" dirty="0" err="1"/>
              <a:t>user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unlock</a:t>
            </a:r>
            <a:endParaRPr lang="pl-PL" sz="1600" dirty="0"/>
          </a:p>
          <a:p>
            <a:r>
              <a:rPr lang="pl-PL" sz="1600" dirty="0"/>
              <a:t>the </a:t>
            </a:r>
            <a:r>
              <a:rPr lang="pl-PL" sz="1600" dirty="0" err="1"/>
              <a:t>device</a:t>
            </a:r>
            <a:r>
              <a:rPr lang="pl-PL" sz="1600" dirty="0"/>
              <a:t> </a:t>
            </a:r>
            <a:r>
              <a:rPr lang="pl-PL" sz="1600" dirty="0" err="1"/>
              <a:t>using</a:t>
            </a:r>
            <a:r>
              <a:rPr lang="pl-PL" sz="1600" dirty="0"/>
              <a:t> </a:t>
            </a:r>
            <a:r>
              <a:rPr lang="pl-PL" sz="1600" dirty="0" err="1"/>
              <a:t>his</a:t>
            </a:r>
            <a:r>
              <a:rPr lang="pl-PL" sz="1600" dirty="0"/>
              <a:t> </a:t>
            </a:r>
            <a:r>
              <a:rPr lang="pl-PL" sz="1600" dirty="0" err="1"/>
              <a:t>own</a:t>
            </a:r>
            <a:r>
              <a:rPr lang="pl-PL" sz="1600" dirty="0"/>
              <a:t> </a:t>
            </a:r>
            <a:r>
              <a:rPr lang="pl-PL" sz="1600" dirty="0" err="1"/>
              <a:t>access</a:t>
            </a:r>
            <a:r>
              <a:rPr lang="pl-PL" sz="1600" dirty="0"/>
              <a:t> </a:t>
            </a:r>
            <a:r>
              <a:rPr lang="pl-PL" sz="1600" dirty="0" err="1"/>
              <a:t>card</a:t>
            </a:r>
            <a:r>
              <a:rPr lang="pl-PL" sz="1600" dirty="0"/>
              <a:t> </a:t>
            </a:r>
            <a:r>
              <a:rPr lang="pl-PL" sz="1600" dirty="0" err="1"/>
              <a:t>or</a:t>
            </a:r>
            <a:r>
              <a:rPr lang="pl-PL" sz="1600" dirty="0"/>
              <a:t> PIN </a:t>
            </a:r>
            <a:r>
              <a:rPr lang="pl-PL" sz="1600" dirty="0" err="1"/>
              <a:t>code</a:t>
            </a:r>
            <a:r>
              <a:rPr lang="pl-PL" sz="1600" dirty="0"/>
              <a:t> / login and </a:t>
            </a:r>
            <a:r>
              <a:rPr lang="pl-PL" sz="1600" dirty="0" err="1"/>
              <a:t>password</a:t>
            </a:r>
            <a:r>
              <a:rPr lang="pl-PL" sz="1600" dirty="0"/>
              <a:t> AD.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23728" y="28983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err="1"/>
              <a:t>Receiving</a:t>
            </a:r>
            <a:r>
              <a:rPr lang="pl-PL" sz="1600" dirty="0"/>
              <a:t> </a:t>
            </a:r>
            <a:r>
              <a:rPr lang="pl-PL" sz="1600" dirty="0" err="1"/>
              <a:t>print</a:t>
            </a:r>
            <a:r>
              <a:rPr lang="pl-PL" sz="1600" dirty="0"/>
              <a:t> from </a:t>
            </a:r>
            <a:r>
              <a:rPr lang="pl-PL" sz="1600" dirty="0" err="1"/>
              <a:t>any</a:t>
            </a:r>
            <a:r>
              <a:rPr lang="pl-PL" sz="1600" dirty="0"/>
              <a:t> devices* </a:t>
            </a:r>
            <a:r>
              <a:rPr lang="pl-PL" sz="1600" dirty="0" err="1"/>
              <a:t>connected</a:t>
            </a:r>
            <a:r>
              <a:rPr lang="pl-PL" sz="1600" dirty="0"/>
              <a:t> to the system (</a:t>
            </a:r>
            <a:r>
              <a:rPr lang="pl-PL" sz="1600" dirty="0" err="1"/>
              <a:t>follow</a:t>
            </a:r>
            <a:r>
              <a:rPr lang="pl-PL" sz="1600" dirty="0"/>
              <a:t>-me printing). The </a:t>
            </a:r>
            <a:r>
              <a:rPr lang="pl-PL" sz="1600" dirty="0" err="1"/>
              <a:t>necessity</a:t>
            </a:r>
            <a:r>
              <a:rPr lang="pl-PL" sz="1600" dirty="0"/>
              <a:t> of </a:t>
            </a:r>
            <a:r>
              <a:rPr lang="pl-PL" sz="1600" dirty="0" err="1"/>
              <a:t>authorization</a:t>
            </a:r>
            <a:r>
              <a:rPr lang="pl-PL" sz="1600" dirty="0"/>
              <a:t> </a:t>
            </a:r>
            <a:r>
              <a:rPr lang="pl-PL" sz="1600" dirty="0" err="1"/>
              <a:t>guarantees</a:t>
            </a:r>
            <a:r>
              <a:rPr lang="pl-PL" sz="1600" dirty="0"/>
              <a:t> the </a:t>
            </a:r>
            <a:r>
              <a:rPr lang="pl-PL" sz="1600" dirty="0" err="1"/>
              <a:t>confidentiality</a:t>
            </a:r>
            <a:r>
              <a:rPr lang="pl-PL" sz="1600" dirty="0"/>
              <a:t> of printing.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95736" y="42511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It enables obtaining detailed quantitative and cost reports containing data on printouts, scans and copied documents.</a:t>
            </a:r>
            <a:endParaRPr lang="pl-PL" sz="1600" dirty="0"/>
          </a:p>
        </p:txBody>
      </p:sp>
      <p:sp>
        <p:nvSpPr>
          <p:cNvPr id="11" name="Prostokąt 10"/>
          <p:cNvSpPr/>
          <p:nvPr/>
        </p:nvSpPr>
        <p:spPr>
          <a:xfrm>
            <a:off x="2983066" y="5607592"/>
            <a:ext cx="5536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*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list of devices available in the presentation 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8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1382980"/>
            <a:ext cx="2055941" cy="115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78" y="2919842"/>
            <a:ext cx="2056054" cy="11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28" y="4355609"/>
            <a:ext cx="2300097" cy="11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3FF7436-3688-42D9-8205-3D635AB4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127" y="1496224"/>
            <a:ext cx="1714739" cy="96215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717B940-6643-4FAF-A30E-5D91E8BBF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127" y="2910672"/>
            <a:ext cx="1724266" cy="100979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FAA86D5-B9E2-4EE4-BB9F-4AEE3FD18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180" y="4229154"/>
            <a:ext cx="1705213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7844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Basic </a:t>
            </a:r>
            <a:r>
              <a:rPr lang="pl-PL" sz="2700" dirty="0" err="1">
                <a:solidFill>
                  <a:srgbClr val="00B0F0"/>
                </a:solidFill>
              </a:rPr>
              <a:t>modules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b="1" dirty="0">
                <a:solidFill>
                  <a:srgbClr val="00B0F0"/>
                </a:solidFill>
              </a:rPr>
              <a:t> 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41800" y="1151173"/>
            <a:ext cx="3419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DocuScan</a:t>
            </a:r>
            <a:r>
              <a:rPr lang="en-US" sz="1600" b="1" dirty="0"/>
              <a:t> </a:t>
            </a:r>
            <a:r>
              <a:rPr lang="en-US" sz="1600" dirty="0"/>
              <a:t>- parameterized scan functions for a shared user resource, network resource or his e-mail.</a:t>
            </a:r>
          </a:p>
          <a:p>
            <a:endParaRPr lang="en-US" sz="1600" dirty="0"/>
          </a:p>
          <a:p>
            <a:r>
              <a:rPr lang="en-US" sz="1600" dirty="0"/>
              <a:t>Scan templates created in the central </a:t>
            </a:r>
            <a:r>
              <a:rPr lang="en-US" sz="1600" dirty="0" err="1"/>
              <a:t>DocuProfessional</a:t>
            </a:r>
            <a:r>
              <a:rPr lang="en-US" sz="1600" dirty="0"/>
              <a:t> system are available on devices connected to the system for shared user groups. </a:t>
            </a:r>
            <a:endParaRPr lang="pl-PL" sz="1600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9</a:t>
            </a:fld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34" y="3448890"/>
            <a:ext cx="3384376" cy="248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5" y="730587"/>
            <a:ext cx="3384375" cy="246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EE06D05-BE04-480B-A6F1-BDD567461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07" y="1146496"/>
            <a:ext cx="1714739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7161"/>
      </p:ext>
    </p:extLst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2748</Words>
  <Application>Microsoft Office PowerPoint</Application>
  <PresentationFormat>Pokaz na ekranie (4:3)</PresentationFormat>
  <Paragraphs>397</Paragraphs>
  <Slides>54</Slides>
  <Notes>54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8" baseType="lpstr"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Czesiek</dc:creator>
  <cp:lastModifiedBy>Czesław Orda</cp:lastModifiedBy>
  <cp:revision>301</cp:revision>
  <cp:lastPrinted>2017-09-01T11:43:22Z</cp:lastPrinted>
  <dcterms:created xsi:type="dcterms:W3CDTF">2016-02-03T08:06:49Z</dcterms:created>
  <dcterms:modified xsi:type="dcterms:W3CDTF">2021-09-30T07:51:39Z</dcterms:modified>
</cp:coreProperties>
</file>